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38" r:id="rId2"/>
  </p:sldMasterIdLst>
  <p:notesMasterIdLst>
    <p:notesMasterId r:id="rId27"/>
  </p:notesMasterIdLst>
  <p:handoutMasterIdLst>
    <p:handoutMasterId r:id="rId28"/>
  </p:handoutMasterIdLst>
  <p:sldIdLst>
    <p:sldId id="370" r:id="rId3"/>
    <p:sldId id="337" r:id="rId4"/>
    <p:sldId id="338" r:id="rId5"/>
    <p:sldId id="365" r:id="rId6"/>
    <p:sldId id="373" r:id="rId7"/>
    <p:sldId id="340" r:id="rId8"/>
    <p:sldId id="357" r:id="rId9"/>
    <p:sldId id="371" r:id="rId10"/>
    <p:sldId id="366" r:id="rId11"/>
    <p:sldId id="344" r:id="rId12"/>
    <p:sldId id="349" r:id="rId13"/>
    <p:sldId id="345" r:id="rId14"/>
    <p:sldId id="362" r:id="rId15"/>
    <p:sldId id="346" r:id="rId16"/>
    <p:sldId id="361" r:id="rId17"/>
    <p:sldId id="347" r:id="rId18"/>
    <p:sldId id="367" r:id="rId19"/>
    <p:sldId id="348" r:id="rId20"/>
    <p:sldId id="372" r:id="rId21"/>
    <p:sldId id="369" r:id="rId22"/>
    <p:sldId id="350" r:id="rId23"/>
    <p:sldId id="351" r:id="rId24"/>
    <p:sldId id="352" r:id="rId25"/>
    <p:sldId id="353"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viewer" initials="RV" lastIdx="11" clrIdx="0"/>
  <p:cmAuthor id="2" name="Elsworth, James" initials="EJ" lastIdx="5" clrIdx="1">
    <p:extLst>
      <p:ext uri="{19B8F6BF-5375-455C-9EA6-DF929625EA0E}">
        <p15:presenceInfo xmlns:p15="http://schemas.microsoft.com/office/powerpoint/2012/main" userId="S-1-5-21-2090949127-153249958-1489575960-97800" providerId="AD"/>
      </p:ext>
    </p:extLst>
  </p:cmAuthor>
  <p:cmAuthor id="3" name="Elsworth, James" initials="EJ [2]" lastIdx="4" clrIdx="2">
    <p:extLst>
      <p:ext uri="{19B8F6BF-5375-455C-9EA6-DF929625EA0E}">
        <p15:presenceInfo xmlns:p15="http://schemas.microsoft.com/office/powerpoint/2012/main" userId="S::jelswort@nrel.gov::4e40fa3e-17a0-4720-8b96-168874a4a0b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CC4E73"/>
    <a:srgbClr val="FAFAFA"/>
    <a:srgbClr val="002F6C"/>
    <a:srgbClr val="4D525A"/>
    <a:srgbClr val="E7E7E5"/>
    <a:srgbClr val="D9D7D3"/>
    <a:srgbClr val="0067B9"/>
    <a:srgbClr val="635C5B"/>
    <a:srgbClr val="CFCDC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419" autoAdjust="0"/>
    <p:restoredTop sz="94434" autoAdjust="0"/>
  </p:normalViewPr>
  <p:slideViewPr>
    <p:cSldViewPr snapToGrid="0">
      <p:cViewPr varScale="1">
        <p:scale>
          <a:sx n="110" d="100"/>
          <a:sy n="110" d="100"/>
        </p:scale>
        <p:origin x="2118" y="102"/>
      </p:cViewPr>
      <p:guideLst>
        <p:guide orient="horz" pos="2136"/>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3097975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6357CE-B3EB-1B4A-84E5-C1E2DF427ABD}" type="datetimeFigureOut">
              <a:rPr lang="en-US" smtClean="0"/>
              <a:t>6/12/2019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4A558B-E4E9-A94A-B9C1-029E46A76ABA}" type="slidenum">
              <a:rPr lang="en-US" smtClean="0"/>
              <a:t>‹#›</a:t>
            </a:fld>
            <a:endParaRPr lang="en-US"/>
          </a:p>
        </p:txBody>
      </p:sp>
    </p:spTree>
    <p:extLst>
      <p:ext uri="{BB962C8B-B14F-4D97-AF65-F5344CB8AC3E}">
        <p14:creationId xmlns:p14="http://schemas.microsoft.com/office/powerpoint/2010/main" val="306893798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4A558B-E4E9-A94A-B9C1-029E46A76ABA}" type="slidenum">
              <a:rPr lang="en-US" smtClean="0"/>
              <a:t>3</a:t>
            </a:fld>
            <a:endParaRPr lang="en-US"/>
          </a:p>
        </p:txBody>
      </p:sp>
    </p:spTree>
    <p:extLst>
      <p:ext uri="{BB962C8B-B14F-4D97-AF65-F5344CB8AC3E}">
        <p14:creationId xmlns:p14="http://schemas.microsoft.com/office/powerpoint/2010/main" val="1231423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digital economy (DE). This sector includes firms that rely heavily on data storage and retrieval, data processing, or research and development operations. Specific industries include telecommunications, data storage and retrieval services (including collocation facilities or Internet hotels), biotechnology, electronics manufacturing, and the financial industry. Continuous process manufacturing (CPM). This sector includes manufacturing facilities that continuously feed raw materials, often at high temperatures, through an industrial process. Specific industries include paper; chemicals; petroleum; rubber and plastic; stone, clay, and glass; and primary metals. Fabrication and essential services (FES). This sector includes all other manufacturing industries, plus utilities and transportation facilities such as railroads and mass transit, water and wastewater treatment, and gas utilities and pipelines. </a:t>
            </a:r>
          </a:p>
          <a:p>
            <a:endParaRPr lang="en-US" dirty="0"/>
          </a:p>
        </p:txBody>
      </p:sp>
      <p:sp>
        <p:nvSpPr>
          <p:cNvPr id="4" name="Slide Number Placeholder 3"/>
          <p:cNvSpPr>
            <a:spLocks noGrp="1"/>
          </p:cNvSpPr>
          <p:nvPr>
            <p:ph type="sldNum" sz="quarter" idx="10"/>
          </p:nvPr>
        </p:nvSpPr>
        <p:spPr/>
        <p:txBody>
          <a:bodyPr/>
          <a:lstStyle/>
          <a:p>
            <a:fld id="{824A558B-E4E9-A94A-B9C1-029E46A76ABA}" type="slidenum">
              <a:rPr lang="en-US" smtClean="0"/>
              <a:t>6</a:t>
            </a:fld>
            <a:endParaRPr lang="en-US"/>
          </a:p>
        </p:txBody>
      </p:sp>
    </p:spTree>
    <p:extLst>
      <p:ext uri="{BB962C8B-B14F-4D97-AF65-F5344CB8AC3E}">
        <p14:creationId xmlns:p14="http://schemas.microsoft.com/office/powerpoint/2010/main" val="3645142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digital economy (DE). This sector includes firms that rely heavily on data storage and retrieval, data processing, or research and development operations. Specific industries include telecommunications, data storage and retrieval services (including collocation facilities or Internet hotels), biotechnology, electronics manufacturing, and the financial industry. Continuous process manufacturing (CPM). This sector includes manufacturing facilities that continuously feed raw materials, often at high temperatures, through an industrial process. Specific industries include paper; chemicals; petroleum; rubber and plastic; stone, clay, and glass; and primary metals. Fabrication and essential services (FES). This sector includes all other manufacturing industries, plus utilities and transportation facilities such as railroads and mass transit, water and wastewater treatment, and gas utilities and pipelines. </a:t>
            </a:r>
          </a:p>
          <a:p>
            <a:endParaRPr lang="en-US" dirty="0"/>
          </a:p>
        </p:txBody>
      </p:sp>
      <p:sp>
        <p:nvSpPr>
          <p:cNvPr id="4" name="Slide Number Placeholder 3"/>
          <p:cNvSpPr>
            <a:spLocks noGrp="1"/>
          </p:cNvSpPr>
          <p:nvPr>
            <p:ph type="sldNum" sz="quarter" idx="10"/>
          </p:nvPr>
        </p:nvSpPr>
        <p:spPr/>
        <p:txBody>
          <a:bodyPr/>
          <a:lstStyle/>
          <a:p>
            <a:fld id="{824A558B-E4E9-A94A-B9C1-029E46A76ABA}" type="slidenum">
              <a:rPr lang="en-US" smtClean="0"/>
              <a:t>8</a:t>
            </a:fld>
            <a:endParaRPr lang="en-US"/>
          </a:p>
        </p:txBody>
      </p:sp>
    </p:spTree>
    <p:extLst>
      <p:ext uri="{BB962C8B-B14F-4D97-AF65-F5344CB8AC3E}">
        <p14:creationId xmlns:p14="http://schemas.microsoft.com/office/powerpoint/2010/main" val="32811967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Full Photo">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ctrTitle" hasCustomPrompt="1"/>
          </p:nvPr>
        </p:nvSpPr>
        <p:spPr>
          <a:xfrm>
            <a:off x="685799" y="1146874"/>
            <a:ext cx="8031997" cy="1030198"/>
          </a:xfrm>
          <a:noFill/>
          <a:effectLst/>
        </p:spPr>
        <p:txBody>
          <a:bodyPr anchor="b" anchorCtr="0">
            <a:normAutofit/>
          </a:bodyPr>
          <a:lstStyle>
            <a:lvl1pPr>
              <a:lnSpc>
                <a:spcPct val="90000"/>
              </a:lnSpc>
              <a:defRPr sz="3200">
                <a:ln>
                  <a:noFill/>
                </a:ln>
                <a:solidFill>
                  <a:schemeClr val="tx2"/>
                </a:solidFill>
                <a:effectLst/>
              </a:defRPr>
            </a:lvl1pPr>
          </a:lstStyle>
          <a:p>
            <a:r>
              <a:rPr lang="en-US" dirty="0"/>
              <a:t>CLICK TO EDIT MASTER TITLE STYLE</a:t>
            </a:r>
          </a:p>
        </p:txBody>
      </p:sp>
      <p:sp>
        <p:nvSpPr>
          <p:cNvPr id="13" name="Subtitle 2"/>
          <p:cNvSpPr>
            <a:spLocks noGrp="1"/>
          </p:cNvSpPr>
          <p:nvPr>
            <p:ph type="subTitle" idx="1" hasCustomPrompt="1"/>
          </p:nvPr>
        </p:nvSpPr>
        <p:spPr>
          <a:xfrm>
            <a:off x="685799" y="2221423"/>
            <a:ext cx="8024247" cy="823554"/>
          </a:xfrm>
          <a:noFill/>
          <a:effectLst/>
        </p:spPr>
        <p:txBody>
          <a:bodyPr>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88621" y="303573"/>
            <a:ext cx="1842837" cy="576331"/>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04658" y="363491"/>
            <a:ext cx="1607094" cy="479728"/>
          </a:xfrm>
          <a:prstGeom prst="rect">
            <a:avLst/>
          </a:prstGeom>
        </p:spPr>
      </p:pic>
    </p:spTree>
    <p:extLst>
      <p:ext uri="{BB962C8B-B14F-4D97-AF65-F5344CB8AC3E}">
        <p14:creationId xmlns:p14="http://schemas.microsoft.com/office/powerpoint/2010/main" val="3883077222"/>
      </p:ext>
    </p:extLst>
  </p:cSld>
  <p:clrMapOvr>
    <a:masterClrMapping/>
  </p:clrMapOvr>
  <p:extLst>
    <p:ext uri="{DCECCB84-F9BA-43D5-87BE-67443E8EF086}">
      <p15:sldGuideLst xmlns:p15="http://schemas.microsoft.com/office/powerpoint/2012/main">
        <p15:guide id="2" pos="309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ue/Gray 2 Content">
    <p:spTree>
      <p:nvGrpSpPr>
        <p:cNvPr id="1" name=""/>
        <p:cNvGrpSpPr/>
        <p:nvPr/>
      </p:nvGrpSpPr>
      <p:grpSpPr>
        <a:xfrm>
          <a:off x="0" y="0"/>
          <a:ext cx="0" cy="0"/>
          <a:chOff x="0" y="0"/>
          <a:chExt cx="0" cy="0"/>
        </a:xfrm>
      </p:grpSpPr>
      <p:sp>
        <p:nvSpPr>
          <p:cNvPr id="8" name="Rectangle 7"/>
          <p:cNvSpPr/>
          <p:nvPr userDrawn="1"/>
        </p:nvSpPr>
        <p:spPr>
          <a:xfrm>
            <a:off x="162128" y="159548"/>
            <a:ext cx="8832715" cy="6543473"/>
          </a:xfrm>
          <a:prstGeom prst="rect">
            <a:avLst/>
          </a:prstGeom>
          <a:solidFill>
            <a:srgbClr val="E7E7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hasCustomPrompt="1"/>
          </p:nvPr>
        </p:nvSpPr>
        <p:spPr>
          <a:xfrm>
            <a:off x="686104" y="103762"/>
            <a:ext cx="7772400" cy="881973"/>
          </a:xfrm>
        </p:spPr>
        <p:txBody>
          <a:bodyPr anchor="b" anchorCtr="0">
            <a:noAutofit/>
          </a:bodyPr>
          <a:lstStyle>
            <a:lvl1pPr>
              <a:lnSpc>
                <a:spcPct val="100000"/>
              </a:lnSpc>
              <a:defRPr>
                <a:solidFill>
                  <a:schemeClr val="tx2"/>
                </a:solidFill>
              </a:defRPr>
            </a:lvl1pPr>
          </a:lstStyle>
          <a:p>
            <a:r>
              <a:rPr lang="en-US" dirty="0"/>
              <a:t>CLICK TO EDIT MASTER TITLE STYLE</a:t>
            </a:r>
          </a:p>
        </p:txBody>
      </p:sp>
      <p:sp>
        <p:nvSpPr>
          <p:cNvPr id="7" name="Content Placeholder 2"/>
          <p:cNvSpPr>
            <a:spLocks noGrp="1"/>
          </p:cNvSpPr>
          <p:nvPr>
            <p:ph sz="half" idx="1"/>
          </p:nvPr>
        </p:nvSpPr>
        <p:spPr>
          <a:xfrm>
            <a:off x="686104" y="1185154"/>
            <a:ext cx="3809696" cy="5286982"/>
          </a:xfrm>
        </p:spPr>
        <p:txBody>
          <a:bodyPr>
            <a:normAutofit/>
          </a:bodyPr>
          <a:lstStyle>
            <a:lvl1pPr>
              <a:defRPr sz="2000">
                <a:solidFill>
                  <a:srgbClr val="6C6463"/>
                </a:solidFill>
                <a:latin typeface="+mn-lt"/>
              </a:defRPr>
            </a:lvl1pPr>
            <a:lvl2pPr>
              <a:spcAft>
                <a:spcPts val="600"/>
              </a:spcAft>
              <a:defRPr sz="1800">
                <a:solidFill>
                  <a:srgbClr val="6C6463"/>
                </a:solidFill>
                <a:latin typeface="+mn-lt"/>
              </a:defRPr>
            </a:lvl2pPr>
            <a:lvl3pPr>
              <a:spcBef>
                <a:spcPts val="0"/>
              </a:spcBef>
              <a:spcAft>
                <a:spcPts val="600"/>
              </a:spcAft>
              <a:defRPr sz="1600">
                <a:solidFill>
                  <a:srgbClr val="6C6463"/>
                </a:solidFill>
                <a:latin typeface="+mn-lt"/>
              </a:defRPr>
            </a:lvl3pPr>
            <a:lvl4pPr>
              <a:defRPr sz="1400">
                <a:solidFill>
                  <a:srgbClr val="6C6463"/>
                </a:solidFill>
                <a:latin typeface="+mn-lt"/>
              </a:defRPr>
            </a:lvl4pPr>
            <a:lvl5pPr>
              <a:defRPr sz="1600">
                <a:solidFill>
                  <a:srgbClr val="6C6463"/>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p:txBody>
      </p:sp>
      <p:sp>
        <p:nvSpPr>
          <p:cNvPr id="9" name="Content Placeholder 3"/>
          <p:cNvSpPr>
            <a:spLocks noGrp="1"/>
          </p:cNvSpPr>
          <p:nvPr>
            <p:ph sz="half" idx="2"/>
          </p:nvPr>
        </p:nvSpPr>
        <p:spPr>
          <a:xfrm>
            <a:off x="4648200" y="1185154"/>
            <a:ext cx="3810304" cy="5286982"/>
          </a:xfrm>
        </p:spPr>
        <p:txBody>
          <a:bodyPr>
            <a:normAutofit/>
          </a:bodyPr>
          <a:lstStyle>
            <a:lvl1pPr>
              <a:defRPr sz="2000">
                <a:solidFill>
                  <a:srgbClr val="6C6463"/>
                </a:solidFill>
                <a:latin typeface="+mn-lt"/>
              </a:defRPr>
            </a:lvl1pPr>
            <a:lvl2pPr>
              <a:spcAft>
                <a:spcPts val="600"/>
              </a:spcAft>
              <a:defRPr sz="1800">
                <a:solidFill>
                  <a:srgbClr val="6C6463"/>
                </a:solidFill>
                <a:latin typeface="+mn-lt"/>
              </a:defRPr>
            </a:lvl2pPr>
            <a:lvl3pPr>
              <a:spcBef>
                <a:spcPts val="0"/>
              </a:spcBef>
              <a:spcAft>
                <a:spcPts val="600"/>
              </a:spcAft>
              <a:defRPr sz="1600">
                <a:solidFill>
                  <a:srgbClr val="6C6463"/>
                </a:solidFill>
                <a:latin typeface="+mn-lt"/>
              </a:defRPr>
            </a:lvl3pPr>
            <a:lvl4pPr>
              <a:spcBef>
                <a:spcPts val="0"/>
              </a:spcBef>
              <a:defRPr sz="1400">
                <a:solidFill>
                  <a:srgbClr val="6C6463"/>
                </a:solidFill>
                <a:latin typeface="+mn-lt"/>
              </a:defRPr>
            </a:lvl4pPr>
            <a:lvl5pPr>
              <a:defRPr sz="1600">
                <a:solidFill>
                  <a:srgbClr val="6C6463"/>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p:txBody>
      </p:sp>
      <p:sp>
        <p:nvSpPr>
          <p:cNvPr id="10" name="Slide Number Placeholder 5"/>
          <p:cNvSpPr>
            <a:spLocks noGrp="1"/>
          </p:cNvSpPr>
          <p:nvPr>
            <p:ph type="sldNum" sz="quarter" idx="4"/>
          </p:nvPr>
        </p:nvSpPr>
        <p:spPr>
          <a:xfrm>
            <a:off x="6858000" y="6514690"/>
            <a:ext cx="2133600" cy="215444"/>
          </a:xfrm>
          <a:prstGeom prst="rect">
            <a:avLst/>
          </a:prstGeom>
        </p:spPr>
        <p:txBody>
          <a:bodyPr vert="horz" lIns="91440" tIns="45720" rIns="91440" bIns="45720" rtlCol="0" anchor="ctr">
            <a:spAutoFit/>
          </a:bodyPr>
          <a:lstStyle>
            <a:lvl1pPr algn="r">
              <a:defRPr sz="800" b="0" i="0">
                <a:solidFill>
                  <a:srgbClr val="635C5B"/>
                </a:solidFill>
                <a:latin typeface="+mn-lt"/>
                <a:cs typeface="Gill Sans MT"/>
              </a:defRPr>
            </a:lvl1pPr>
          </a:lstStyle>
          <a:p>
            <a:fld id="{42782948-4DBE-204D-AB9E-B65E067054AE}" type="slidenum">
              <a:rPr lang="en-US" smtClean="0"/>
              <a:pPr/>
              <a:t>‹#›</a:t>
            </a:fld>
            <a:endParaRPr lang="en-US" dirty="0"/>
          </a:p>
        </p:txBody>
      </p:sp>
    </p:spTree>
    <p:extLst>
      <p:ext uri="{BB962C8B-B14F-4D97-AF65-F5344CB8AC3E}">
        <p14:creationId xmlns:p14="http://schemas.microsoft.com/office/powerpoint/2010/main" val="4121020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ue/Gray 3 Content">
    <p:spTree>
      <p:nvGrpSpPr>
        <p:cNvPr id="1" name=""/>
        <p:cNvGrpSpPr/>
        <p:nvPr/>
      </p:nvGrpSpPr>
      <p:grpSpPr>
        <a:xfrm>
          <a:off x="0" y="0"/>
          <a:ext cx="0" cy="0"/>
          <a:chOff x="0" y="0"/>
          <a:chExt cx="0" cy="0"/>
        </a:xfrm>
      </p:grpSpPr>
      <p:sp>
        <p:nvSpPr>
          <p:cNvPr id="8" name="Rectangle 7"/>
          <p:cNvSpPr/>
          <p:nvPr userDrawn="1"/>
        </p:nvSpPr>
        <p:spPr>
          <a:xfrm>
            <a:off x="162128" y="159548"/>
            <a:ext cx="8832715" cy="6543473"/>
          </a:xfrm>
          <a:prstGeom prst="rect">
            <a:avLst/>
          </a:prstGeom>
          <a:solidFill>
            <a:srgbClr val="E7E7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686104" y="1193259"/>
            <a:ext cx="2514296" cy="5304817"/>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4" name="Content Placeholder 3"/>
          <p:cNvSpPr>
            <a:spLocks noGrp="1"/>
          </p:cNvSpPr>
          <p:nvPr>
            <p:ph sz="half" idx="2"/>
          </p:nvPr>
        </p:nvSpPr>
        <p:spPr>
          <a:xfrm>
            <a:off x="5943600" y="1193259"/>
            <a:ext cx="2514904" cy="5304817"/>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10" name="Content Placeholder 3"/>
          <p:cNvSpPr>
            <a:spLocks noGrp="1"/>
          </p:cNvSpPr>
          <p:nvPr>
            <p:ph sz="half" idx="13"/>
          </p:nvPr>
        </p:nvSpPr>
        <p:spPr>
          <a:xfrm>
            <a:off x="3314548" y="1193259"/>
            <a:ext cx="2514904" cy="5304817"/>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7" name="Title 1"/>
          <p:cNvSpPr>
            <a:spLocks noGrp="1"/>
          </p:cNvSpPr>
          <p:nvPr>
            <p:ph type="title" hasCustomPrompt="1"/>
          </p:nvPr>
        </p:nvSpPr>
        <p:spPr>
          <a:xfrm>
            <a:off x="686104" y="103762"/>
            <a:ext cx="7772400" cy="881973"/>
          </a:xfrm>
        </p:spPr>
        <p:txBody>
          <a:bodyPr anchor="b" anchorCtr="0">
            <a:noAutofit/>
          </a:bodyPr>
          <a:lstStyle>
            <a:lvl1pPr>
              <a:lnSpc>
                <a:spcPct val="100000"/>
              </a:lnSpc>
              <a:defRPr>
                <a:solidFill>
                  <a:schemeClr val="tx2"/>
                </a:solidFill>
              </a:defRPr>
            </a:lvl1pPr>
          </a:lstStyle>
          <a:p>
            <a:r>
              <a:rPr lang="en-US" dirty="0"/>
              <a:t>CLICK TO EDIT MASTER TITLE STYLE</a:t>
            </a:r>
          </a:p>
        </p:txBody>
      </p:sp>
      <p:sp>
        <p:nvSpPr>
          <p:cNvPr id="9" name="Slide Number Placeholder 5"/>
          <p:cNvSpPr>
            <a:spLocks noGrp="1"/>
          </p:cNvSpPr>
          <p:nvPr>
            <p:ph type="sldNum" sz="quarter" idx="4"/>
          </p:nvPr>
        </p:nvSpPr>
        <p:spPr>
          <a:xfrm>
            <a:off x="6858000" y="6514690"/>
            <a:ext cx="2133600" cy="215444"/>
          </a:xfrm>
          <a:prstGeom prst="rect">
            <a:avLst/>
          </a:prstGeom>
        </p:spPr>
        <p:txBody>
          <a:bodyPr vert="horz" lIns="91440" tIns="45720" rIns="91440" bIns="45720" rtlCol="0" anchor="ctr">
            <a:spAutoFit/>
          </a:bodyPr>
          <a:lstStyle>
            <a:lvl1pPr algn="r">
              <a:defRPr sz="800" b="0" i="0">
                <a:solidFill>
                  <a:srgbClr val="635C5B"/>
                </a:solidFill>
                <a:latin typeface="+mn-lt"/>
                <a:cs typeface="Gill Sans MT"/>
              </a:defRPr>
            </a:lvl1pPr>
          </a:lstStyle>
          <a:p>
            <a:fld id="{42782948-4DBE-204D-AB9E-B65E067054AE}" type="slidenum">
              <a:rPr lang="en-US" smtClean="0"/>
              <a:pPr/>
              <a:t>‹#›</a:t>
            </a:fld>
            <a:endParaRPr lang="en-US" dirty="0"/>
          </a:p>
        </p:txBody>
      </p:sp>
    </p:spTree>
    <p:extLst>
      <p:ext uri="{BB962C8B-B14F-4D97-AF65-F5344CB8AC3E}">
        <p14:creationId xmlns:p14="http://schemas.microsoft.com/office/powerpoint/2010/main" val="2622633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ue/Gray 1 Content + Bottom Photo">
    <p:bg>
      <p:bgPr>
        <a:solidFill>
          <a:schemeClr val="bg1"/>
        </a:solidFill>
        <a:effectLst/>
      </p:bgPr>
    </p:bg>
    <p:spTree>
      <p:nvGrpSpPr>
        <p:cNvPr id="1" name=""/>
        <p:cNvGrpSpPr/>
        <p:nvPr/>
      </p:nvGrpSpPr>
      <p:grpSpPr>
        <a:xfrm>
          <a:off x="0" y="0"/>
          <a:ext cx="0" cy="0"/>
          <a:chOff x="0" y="0"/>
          <a:chExt cx="0" cy="0"/>
        </a:xfrm>
      </p:grpSpPr>
      <p:sp>
        <p:nvSpPr>
          <p:cNvPr id="15" name="Picture Placeholder 3"/>
          <p:cNvSpPr>
            <a:spLocks noGrp="1"/>
          </p:cNvSpPr>
          <p:nvPr>
            <p:ph type="pic" sz="quarter" idx="10" hasCustomPrompt="1"/>
          </p:nvPr>
        </p:nvSpPr>
        <p:spPr>
          <a:xfrm>
            <a:off x="152400" y="3448439"/>
            <a:ext cx="8839200" cy="3030182"/>
          </a:xfrm>
          <a:no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13" name="Title 1"/>
          <p:cNvSpPr>
            <a:spLocks noGrp="1"/>
          </p:cNvSpPr>
          <p:nvPr>
            <p:ph type="title" hasCustomPrompt="1"/>
          </p:nvPr>
        </p:nvSpPr>
        <p:spPr>
          <a:xfrm>
            <a:off x="686104" y="848380"/>
            <a:ext cx="7772400" cy="523220"/>
          </a:xfrm>
        </p:spPr>
        <p:txBody>
          <a:bodyPr anchor="b" anchorCtr="0">
            <a:spAutoFit/>
          </a:bodyPr>
          <a:lstStyle>
            <a:lvl1pPr>
              <a:defRPr>
                <a:solidFill>
                  <a:schemeClr val="tx2"/>
                </a:solidFill>
              </a:defRPr>
            </a:lvl1pPr>
          </a:lstStyle>
          <a:p>
            <a:r>
              <a:rPr lang="en-US" dirty="0"/>
              <a:t>CLICK TO EDIT MASTER TITLE STYLE</a:t>
            </a:r>
          </a:p>
        </p:txBody>
      </p:sp>
      <p:sp>
        <p:nvSpPr>
          <p:cNvPr id="4" name="Slide Number Placeholder 5"/>
          <p:cNvSpPr>
            <a:spLocks noGrp="1"/>
          </p:cNvSpPr>
          <p:nvPr>
            <p:ph type="sldNum" sz="quarter" idx="4"/>
          </p:nvPr>
        </p:nvSpPr>
        <p:spPr>
          <a:xfrm>
            <a:off x="6858000" y="6514690"/>
            <a:ext cx="2133600" cy="215444"/>
          </a:xfrm>
          <a:prstGeom prst="rect">
            <a:avLst/>
          </a:prstGeom>
        </p:spPr>
        <p:txBody>
          <a:bodyPr vert="horz" lIns="91440" tIns="45720" rIns="91440" bIns="45720" rtlCol="0" anchor="ctr">
            <a:spAutoFit/>
          </a:bodyPr>
          <a:lstStyle>
            <a:lvl1pPr algn="r">
              <a:defRPr sz="800" b="0" i="0">
                <a:solidFill>
                  <a:srgbClr val="635C5B"/>
                </a:solidFill>
                <a:latin typeface="+mn-lt"/>
                <a:cs typeface="Gill Sans MT"/>
              </a:defRPr>
            </a:lvl1pPr>
          </a:lstStyle>
          <a:p>
            <a:fld id="{42782948-4DBE-204D-AB9E-B65E067054AE}" type="slidenum">
              <a:rPr lang="en-US" smtClean="0"/>
              <a:pPr/>
              <a:t>‹#›</a:t>
            </a:fld>
            <a:endParaRPr lang="en-US" dirty="0"/>
          </a:p>
        </p:txBody>
      </p:sp>
    </p:spTree>
    <p:extLst>
      <p:ext uri="{BB962C8B-B14F-4D97-AF65-F5344CB8AC3E}">
        <p14:creationId xmlns:p14="http://schemas.microsoft.com/office/powerpoint/2010/main" val="38483867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ue/Gray 1 Content + Right Photo">
    <p:spTree>
      <p:nvGrpSpPr>
        <p:cNvPr id="1" name=""/>
        <p:cNvGrpSpPr/>
        <p:nvPr/>
      </p:nvGrpSpPr>
      <p:grpSpPr>
        <a:xfrm>
          <a:off x="0" y="0"/>
          <a:ext cx="0" cy="0"/>
          <a:chOff x="0" y="0"/>
          <a:chExt cx="0" cy="0"/>
        </a:xfrm>
      </p:grpSpPr>
      <p:sp>
        <p:nvSpPr>
          <p:cNvPr id="2" name="Rectangle 1"/>
          <p:cNvSpPr/>
          <p:nvPr userDrawn="1"/>
        </p:nvSpPr>
        <p:spPr>
          <a:xfrm>
            <a:off x="162128" y="149157"/>
            <a:ext cx="4306111" cy="6543473"/>
          </a:xfrm>
          <a:prstGeom prst="rect">
            <a:avLst/>
          </a:prstGeom>
          <a:solidFill>
            <a:srgbClr val="E7E7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3"/>
          <p:cNvSpPr>
            <a:spLocks noGrp="1"/>
          </p:cNvSpPr>
          <p:nvPr>
            <p:ph type="pic" sz="quarter" idx="10" hasCustomPrompt="1"/>
          </p:nvPr>
        </p:nvSpPr>
        <p:spPr>
          <a:xfrm>
            <a:off x="4572000" y="152400"/>
            <a:ext cx="4419600" cy="6553200"/>
          </a:xfrm>
          <a:noFill/>
          <a:ln>
            <a:noFill/>
          </a:ln>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6" name="Title 1"/>
          <p:cNvSpPr>
            <a:spLocks noGrp="1"/>
          </p:cNvSpPr>
          <p:nvPr>
            <p:ph type="title" hasCustomPrompt="1"/>
          </p:nvPr>
        </p:nvSpPr>
        <p:spPr>
          <a:xfrm>
            <a:off x="686103" y="103763"/>
            <a:ext cx="3688470" cy="1044102"/>
          </a:xfrm>
        </p:spPr>
        <p:txBody>
          <a:bodyPr anchor="b" anchorCtr="0">
            <a:noAutofit/>
          </a:bodyPr>
          <a:lstStyle>
            <a:lvl1pPr>
              <a:lnSpc>
                <a:spcPct val="100000"/>
              </a:lnSpc>
              <a:defRPr sz="2600">
                <a:solidFill>
                  <a:schemeClr val="tx2"/>
                </a:solidFill>
              </a:defRPr>
            </a:lvl1pPr>
          </a:lstStyle>
          <a:p>
            <a:r>
              <a:rPr lang="en-US" dirty="0"/>
              <a:t>CLICK TO EDIT MASTER TITLE STYLE</a:t>
            </a:r>
          </a:p>
        </p:txBody>
      </p:sp>
      <p:sp>
        <p:nvSpPr>
          <p:cNvPr id="7" name="Content Placeholder 2"/>
          <p:cNvSpPr>
            <a:spLocks noGrp="1"/>
          </p:cNvSpPr>
          <p:nvPr>
            <p:ph sz="half" idx="1"/>
          </p:nvPr>
        </p:nvSpPr>
        <p:spPr>
          <a:xfrm>
            <a:off x="696495" y="1185154"/>
            <a:ext cx="3802770" cy="5413073"/>
          </a:xfrm>
        </p:spPr>
        <p:txBody>
          <a:bodyPr>
            <a:normAutofit/>
          </a:bodyPr>
          <a:lstStyle>
            <a:lvl1pPr>
              <a:defRPr sz="2000">
                <a:solidFill>
                  <a:srgbClr val="6C6463"/>
                </a:solidFill>
                <a:latin typeface="+mn-lt"/>
              </a:defRPr>
            </a:lvl1pPr>
            <a:lvl2pPr>
              <a:spcAft>
                <a:spcPts val="600"/>
              </a:spcAft>
              <a:defRPr sz="1800">
                <a:solidFill>
                  <a:srgbClr val="6C6463"/>
                </a:solidFill>
                <a:latin typeface="+mn-lt"/>
              </a:defRPr>
            </a:lvl2pPr>
            <a:lvl3pPr>
              <a:spcBef>
                <a:spcPts val="0"/>
              </a:spcBef>
              <a:spcAft>
                <a:spcPts val="600"/>
              </a:spcAft>
              <a:defRPr sz="1600">
                <a:solidFill>
                  <a:srgbClr val="6C6463"/>
                </a:solidFill>
                <a:latin typeface="+mn-lt"/>
              </a:defRPr>
            </a:lvl3pPr>
            <a:lvl4pPr>
              <a:defRPr sz="1400">
                <a:solidFill>
                  <a:srgbClr val="6C6463"/>
                </a:solidFill>
                <a:latin typeface="+mn-lt"/>
              </a:defRPr>
            </a:lvl4pPr>
            <a:lvl5pPr>
              <a:defRPr sz="1600">
                <a:solidFill>
                  <a:srgbClr val="6C6463"/>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p:txBody>
      </p:sp>
      <p:sp>
        <p:nvSpPr>
          <p:cNvPr id="8" name="Slide Number Placeholder 5"/>
          <p:cNvSpPr>
            <a:spLocks noGrp="1"/>
          </p:cNvSpPr>
          <p:nvPr>
            <p:ph type="sldNum" sz="quarter" idx="4"/>
          </p:nvPr>
        </p:nvSpPr>
        <p:spPr>
          <a:xfrm>
            <a:off x="6858000" y="6514690"/>
            <a:ext cx="2133600" cy="215444"/>
          </a:xfrm>
          <a:prstGeom prst="rect">
            <a:avLst/>
          </a:prstGeom>
        </p:spPr>
        <p:txBody>
          <a:bodyPr vert="horz" lIns="91440" tIns="45720" rIns="91440" bIns="45720" rtlCol="0" anchor="ctr">
            <a:spAutoFit/>
          </a:bodyPr>
          <a:lstStyle>
            <a:lvl1pPr algn="r">
              <a:defRPr sz="800" b="0" i="0">
                <a:solidFill>
                  <a:srgbClr val="635C5B"/>
                </a:solidFill>
                <a:latin typeface="+mn-lt"/>
                <a:cs typeface="Gill Sans MT"/>
              </a:defRPr>
            </a:lvl1pPr>
          </a:lstStyle>
          <a:p>
            <a:fld id="{42782948-4DBE-204D-AB9E-B65E067054AE}" type="slidenum">
              <a:rPr lang="en-US" smtClean="0"/>
              <a:pPr/>
              <a:t>‹#›</a:t>
            </a:fld>
            <a:endParaRPr lang="en-US" dirty="0"/>
          </a:p>
        </p:txBody>
      </p:sp>
    </p:spTree>
    <p:extLst>
      <p:ext uri="{BB962C8B-B14F-4D97-AF65-F5344CB8AC3E}">
        <p14:creationId xmlns:p14="http://schemas.microsoft.com/office/powerpoint/2010/main" val="6824639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ue/Gray Title Only">
    <p:spTree>
      <p:nvGrpSpPr>
        <p:cNvPr id="1" name=""/>
        <p:cNvGrpSpPr/>
        <p:nvPr/>
      </p:nvGrpSpPr>
      <p:grpSpPr>
        <a:xfrm>
          <a:off x="0" y="0"/>
          <a:ext cx="0" cy="0"/>
          <a:chOff x="0" y="0"/>
          <a:chExt cx="0" cy="0"/>
        </a:xfrm>
      </p:grpSpPr>
      <p:sp>
        <p:nvSpPr>
          <p:cNvPr id="19" name="Rectangle 18"/>
          <p:cNvSpPr/>
          <p:nvPr userDrawn="1"/>
        </p:nvSpPr>
        <p:spPr>
          <a:xfrm>
            <a:off x="4578485" y="149157"/>
            <a:ext cx="4422843" cy="6543473"/>
          </a:xfrm>
          <a:prstGeom prst="rect">
            <a:avLst/>
          </a:prstGeom>
          <a:solidFill>
            <a:srgbClr val="E7E7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itle 1"/>
          <p:cNvSpPr>
            <a:spLocks noGrp="1"/>
          </p:cNvSpPr>
          <p:nvPr>
            <p:ph type="title" hasCustomPrompt="1"/>
          </p:nvPr>
        </p:nvSpPr>
        <p:spPr>
          <a:xfrm>
            <a:off x="4877104" y="2971800"/>
            <a:ext cx="3885896" cy="954107"/>
          </a:xfrm>
        </p:spPr>
        <p:txBody>
          <a:bodyPr wrap="square" anchor="b" anchorCtr="0">
            <a:spAutoFit/>
          </a:bodyPr>
          <a:lstStyle>
            <a:lvl1pPr>
              <a:defRPr>
                <a:solidFill>
                  <a:srgbClr val="002F6C"/>
                </a:solidFill>
              </a:defRPr>
            </a:lvl1pPr>
          </a:lstStyle>
          <a:p>
            <a:r>
              <a:rPr lang="en-US" dirty="0"/>
              <a:t>CLICK TO EDIT MASTER TITLE STYLE</a:t>
            </a:r>
          </a:p>
        </p:txBody>
      </p:sp>
      <p:sp>
        <p:nvSpPr>
          <p:cNvPr id="10" name="Picture Placeholder 3"/>
          <p:cNvSpPr>
            <a:spLocks noGrp="1"/>
          </p:cNvSpPr>
          <p:nvPr>
            <p:ph type="pic" sz="quarter" idx="10" hasCustomPrompt="1"/>
          </p:nvPr>
        </p:nvSpPr>
        <p:spPr>
          <a:xfrm>
            <a:off x="152400" y="152400"/>
            <a:ext cx="4419600" cy="6553200"/>
          </a:xfrm>
          <a:noFill/>
          <a:ln>
            <a:noFill/>
          </a:ln>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6" name="Slide Number Placeholder 5"/>
          <p:cNvSpPr>
            <a:spLocks noGrp="1"/>
          </p:cNvSpPr>
          <p:nvPr>
            <p:ph type="sldNum" sz="quarter" idx="4"/>
          </p:nvPr>
        </p:nvSpPr>
        <p:spPr>
          <a:xfrm>
            <a:off x="6858000" y="6514690"/>
            <a:ext cx="2133600" cy="215444"/>
          </a:xfrm>
          <a:prstGeom prst="rect">
            <a:avLst/>
          </a:prstGeom>
        </p:spPr>
        <p:txBody>
          <a:bodyPr vert="horz" lIns="91440" tIns="45720" rIns="91440" bIns="45720" rtlCol="0" anchor="ctr">
            <a:spAutoFit/>
          </a:bodyPr>
          <a:lstStyle>
            <a:lvl1pPr algn="r">
              <a:defRPr sz="800" b="0" i="0">
                <a:solidFill>
                  <a:srgbClr val="635C5B"/>
                </a:solidFill>
                <a:latin typeface="+mn-lt"/>
                <a:cs typeface="Gill Sans MT"/>
              </a:defRPr>
            </a:lvl1pPr>
          </a:lstStyle>
          <a:p>
            <a:fld id="{42782948-4DBE-204D-AB9E-B65E067054AE}" type="slidenum">
              <a:rPr lang="en-US" smtClean="0"/>
              <a:pPr/>
              <a:t>‹#›</a:t>
            </a:fld>
            <a:endParaRPr lang="en-US" dirty="0"/>
          </a:p>
        </p:txBody>
      </p:sp>
    </p:spTree>
    <p:extLst>
      <p:ext uri="{BB962C8B-B14F-4D97-AF65-F5344CB8AC3E}">
        <p14:creationId xmlns:p14="http://schemas.microsoft.com/office/powerpoint/2010/main" val="33879362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 - Full Photo">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ctrTitle" hasCustomPrompt="1"/>
          </p:nvPr>
        </p:nvSpPr>
        <p:spPr>
          <a:xfrm>
            <a:off x="685799" y="1146874"/>
            <a:ext cx="8031997" cy="1030198"/>
          </a:xfrm>
          <a:noFill/>
          <a:effectLst/>
        </p:spPr>
        <p:txBody>
          <a:bodyPr anchor="b" anchorCtr="0">
            <a:normAutofit/>
          </a:bodyPr>
          <a:lstStyle>
            <a:lvl1pPr>
              <a:lnSpc>
                <a:spcPct val="90000"/>
              </a:lnSpc>
              <a:defRPr sz="3200">
                <a:ln>
                  <a:noFill/>
                </a:ln>
                <a:solidFill>
                  <a:schemeClr val="tx2"/>
                </a:solidFill>
                <a:effectLst/>
              </a:defRPr>
            </a:lvl1pPr>
          </a:lstStyle>
          <a:p>
            <a:r>
              <a:rPr lang="en-US" dirty="0"/>
              <a:t>CLICK TO EDIT MASTER TITLE STYLE</a:t>
            </a:r>
          </a:p>
        </p:txBody>
      </p:sp>
      <p:sp>
        <p:nvSpPr>
          <p:cNvPr id="13" name="Subtitle 2"/>
          <p:cNvSpPr>
            <a:spLocks noGrp="1"/>
          </p:cNvSpPr>
          <p:nvPr>
            <p:ph type="subTitle" idx="1" hasCustomPrompt="1"/>
          </p:nvPr>
        </p:nvSpPr>
        <p:spPr>
          <a:xfrm>
            <a:off x="685799" y="2221423"/>
            <a:ext cx="8024247" cy="823554"/>
          </a:xfrm>
          <a:noFill/>
          <a:effectLst/>
        </p:spPr>
        <p:txBody>
          <a:bodyPr>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88621" y="303573"/>
            <a:ext cx="1842837" cy="576331"/>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04658" y="363491"/>
            <a:ext cx="1607094" cy="479728"/>
          </a:xfrm>
          <a:prstGeom prst="rect">
            <a:avLst/>
          </a:prstGeom>
        </p:spPr>
      </p:pic>
    </p:spTree>
    <p:extLst>
      <p:ext uri="{BB962C8B-B14F-4D97-AF65-F5344CB8AC3E}">
        <p14:creationId xmlns:p14="http://schemas.microsoft.com/office/powerpoint/2010/main" val="3787155448"/>
      </p:ext>
    </p:extLst>
  </p:cSld>
  <p:clrMapOvr>
    <a:masterClrMapping/>
  </p:clrMapOvr>
  <p:extLst>
    <p:ext uri="{DCECCB84-F9BA-43D5-87BE-67443E8EF086}">
      <p15:sldGuideLst xmlns:p15="http://schemas.microsoft.com/office/powerpoint/2012/main">
        <p15:guide id="2" pos="309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act Info">
    <p:spTree>
      <p:nvGrpSpPr>
        <p:cNvPr id="1" name=""/>
        <p:cNvGrpSpPr/>
        <p:nvPr/>
      </p:nvGrpSpPr>
      <p:grpSpPr>
        <a:xfrm>
          <a:off x="0" y="0"/>
          <a:ext cx="0" cy="0"/>
          <a:chOff x="0" y="0"/>
          <a:chExt cx="0" cy="0"/>
        </a:xfrm>
      </p:grpSpPr>
      <p:pic>
        <p:nvPicPr>
          <p:cNvPr id="10" name="Picture Placeholder 9"/>
          <p:cNvPicPr>
            <a:picLocks noChangeAspect="1"/>
          </p:cNvPicPr>
          <p:nvPr userDrawn="1"/>
        </p:nvPicPr>
        <p:blipFill rotWithShape="1">
          <a:blip r:embed="rId2">
            <a:extLst>
              <a:ext uri="{28A0092B-C50C-407E-A947-70E740481C1C}">
                <a14:useLocalDpi xmlns:a14="http://schemas.microsoft.com/office/drawing/2010/main" val="0"/>
              </a:ext>
            </a:extLst>
          </a:blip>
          <a:srcRect l="3404" r="7350"/>
          <a:stretch/>
        </p:blipFill>
        <p:spPr>
          <a:xfrm>
            <a:off x="0" y="0"/>
            <a:ext cx="9144000" cy="685800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2285" y="5553856"/>
            <a:ext cx="1524000" cy="457200"/>
          </a:xfrm>
          <a:prstGeom prst="rect">
            <a:avLst/>
          </a:prstGeom>
        </p:spPr>
      </p:pic>
      <p:sp>
        <p:nvSpPr>
          <p:cNvPr id="16" name="Subtitle 2"/>
          <p:cNvSpPr>
            <a:spLocks noGrp="1"/>
          </p:cNvSpPr>
          <p:nvPr>
            <p:ph type="subTitle" idx="1" hasCustomPrompt="1"/>
          </p:nvPr>
        </p:nvSpPr>
        <p:spPr>
          <a:xfrm>
            <a:off x="685800" y="581186"/>
            <a:ext cx="6559658" cy="1511085"/>
          </a:xfrm>
          <a:effectLst>
            <a:outerShdw blurRad="254000" dir="5400000" algn="tl" rotWithShape="0">
              <a:srgbClr val="000000">
                <a:alpha val="40000"/>
              </a:srgbClr>
            </a:outerShdw>
          </a:effectLst>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1" name="Picture 10" descr="NREL Logo2010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80898" y="5612185"/>
            <a:ext cx="1312020" cy="344895"/>
          </a:xfrm>
          <a:prstGeom prst="rect">
            <a:avLst/>
          </a:prstGeom>
        </p:spPr>
      </p:pic>
      <p:sp>
        <p:nvSpPr>
          <p:cNvPr id="6" name="TextBox 5"/>
          <p:cNvSpPr txBox="1"/>
          <p:nvPr userDrawn="1"/>
        </p:nvSpPr>
        <p:spPr>
          <a:xfrm>
            <a:off x="2593670" y="6101307"/>
            <a:ext cx="1641052" cy="630942"/>
          </a:xfrm>
          <a:prstGeom prst="rect">
            <a:avLst/>
          </a:prstGeom>
          <a:noFill/>
        </p:spPr>
        <p:txBody>
          <a:bodyPr wrap="square" rtlCol="0">
            <a:spAutoFit/>
          </a:bodyPr>
          <a:lstStyle/>
          <a:p>
            <a:r>
              <a:rPr lang="en-US" sz="700" dirty="0">
                <a:solidFill>
                  <a:srgbClr val="FFFFFF"/>
                </a:solidFill>
              </a:rPr>
              <a:t>NREL is a national laboratory of the U.S. Department of Energy, Office of Energy Efficiency and Renewable Energy, operated by the Alliance for Sustainable Energy, LLC. </a:t>
            </a:r>
          </a:p>
        </p:txBody>
      </p:sp>
    </p:spTree>
    <p:extLst>
      <p:ext uri="{BB962C8B-B14F-4D97-AF65-F5344CB8AC3E}">
        <p14:creationId xmlns:p14="http://schemas.microsoft.com/office/powerpoint/2010/main" val="3319292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ver - Full Blue">
    <p:bg>
      <p:bgRef idx="1001">
        <a:schemeClr val="bg1"/>
      </p:bgRef>
    </p:bg>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685800" y="2152994"/>
            <a:ext cx="8380708" cy="1077133"/>
          </a:xfrm>
        </p:spPr>
        <p:txBody>
          <a:bodyPr anchor="b" anchorCtr="0">
            <a:noAutofit/>
          </a:bodyPr>
          <a:lstStyle>
            <a:lvl1pPr>
              <a:lnSpc>
                <a:spcPct val="90000"/>
              </a:lnSpc>
              <a:defRPr sz="3200">
                <a:solidFill>
                  <a:srgbClr val="FFFFFF"/>
                </a:solidFill>
              </a:defRPr>
            </a:lvl1pPr>
          </a:lstStyle>
          <a:p>
            <a:r>
              <a:rPr lang="en-US" dirty="0"/>
              <a:t>CLICK TO EDIT MASTER TITLE STYLE</a:t>
            </a:r>
          </a:p>
        </p:txBody>
      </p:sp>
      <p:sp>
        <p:nvSpPr>
          <p:cNvPr id="15" name="Subtitle 2"/>
          <p:cNvSpPr>
            <a:spLocks noGrp="1"/>
          </p:cNvSpPr>
          <p:nvPr>
            <p:ph type="subTitle" idx="1" hasCustomPrompt="1"/>
          </p:nvPr>
        </p:nvSpPr>
        <p:spPr>
          <a:xfrm>
            <a:off x="685799" y="3361863"/>
            <a:ext cx="8396208" cy="635431"/>
          </a:xfrm>
        </p:spPr>
        <p:txBody>
          <a:bodyPr>
            <a:noAutofit/>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88621" y="303573"/>
            <a:ext cx="1842837" cy="576331"/>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04658" y="363491"/>
            <a:ext cx="1607094" cy="479728"/>
          </a:xfrm>
          <a:prstGeom prst="rect">
            <a:avLst/>
          </a:prstGeom>
        </p:spPr>
      </p:pic>
    </p:spTree>
    <p:extLst>
      <p:ext uri="{BB962C8B-B14F-4D97-AF65-F5344CB8AC3E}">
        <p14:creationId xmlns:p14="http://schemas.microsoft.com/office/powerpoint/2010/main" val="928195908"/>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Divider - Full Blue">
    <p:bg>
      <p:bgPr>
        <a:solidFill>
          <a:srgbClr val="002F6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75740" y="827782"/>
            <a:ext cx="6899223" cy="1077218"/>
          </a:xfrm>
        </p:spPr>
        <p:txBody>
          <a:bodyPr wrap="square" anchor="t" anchorCtr="0">
            <a:spAutoFit/>
          </a:bodyPr>
          <a:lstStyle>
            <a:lvl1pPr>
              <a:defRPr sz="3200">
                <a:solidFill>
                  <a:srgbClr val="FFFFFF"/>
                </a:solidFill>
              </a:defRPr>
            </a:lvl1pPr>
          </a:lstStyle>
          <a:p>
            <a:r>
              <a:rPr lang="en-US" dirty="0"/>
              <a:t>CLICK TO EDIT MASTER TITLE STYLE</a:t>
            </a:r>
          </a:p>
        </p:txBody>
      </p:sp>
      <p:sp>
        <p:nvSpPr>
          <p:cNvPr id="10" name="Slide Number Placeholder 5"/>
          <p:cNvSpPr>
            <a:spLocks noGrp="1"/>
          </p:cNvSpPr>
          <p:nvPr>
            <p:ph type="sldNum" sz="quarter" idx="4"/>
          </p:nvPr>
        </p:nvSpPr>
        <p:spPr>
          <a:xfrm>
            <a:off x="6858000" y="6514690"/>
            <a:ext cx="2133600" cy="215444"/>
          </a:xfrm>
          <a:prstGeom prst="rect">
            <a:avLst/>
          </a:prstGeom>
        </p:spPr>
        <p:txBody>
          <a:bodyPr vert="horz" lIns="91440" tIns="45720" rIns="91440" bIns="45720" rtlCol="0" anchor="ctr">
            <a:spAutoFit/>
          </a:bodyPr>
          <a:lstStyle>
            <a:lvl1pPr algn="r">
              <a:defRPr sz="800" b="0" i="0">
                <a:solidFill>
                  <a:schemeClr val="bg1"/>
                </a:solidFill>
                <a:latin typeface="+mn-lt"/>
                <a:cs typeface="Gill Sans MT"/>
              </a:defRPr>
            </a:lvl1pPr>
          </a:lstStyle>
          <a:p>
            <a:fld id="{42782948-4DBE-204D-AB9E-B65E067054AE}" type="slidenum">
              <a:rPr lang="en-US" smtClean="0"/>
              <a:pPr/>
              <a:t>‹#›</a:t>
            </a:fld>
            <a:endParaRPr lang="en-US" dirty="0"/>
          </a:p>
        </p:txBody>
      </p:sp>
    </p:spTree>
    <p:extLst>
      <p:ext uri="{BB962C8B-B14F-4D97-AF65-F5344CB8AC3E}">
        <p14:creationId xmlns:p14="http://schemas.microsoft.com/office/powerpoint/2010/main" val="5245626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ue/White 1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186774"/>
            <a:ext cx="7772400" cy="5304817"/>
          </a:xfrm>
        </p:spPr>
        <p:txBody>
          <a:bodyPr/>
          <a:lstStyle>
            <a:lvl1pPr>
              <a:defRPr>
                <a:solidFill>
                  <a:schemeClr val="tx1"/>
                </a:solidFill>
              </a:defRPr>
            </a:lvl1pPr>
            <a:lvl2pPr>
              <a:defRPr>
                <a:solidFill>
                  <a:schemeClr val="tx1"/>
                </a:solidFill>
              </a:defRPr>
            </a:lvl2pPr>
          </a:lstStyle>
          <a:p>
            <a:pPr lvl="0"/>
            <a:r>
              <a:rPr lang="en-US"/>
              <a:t>Edit Master text styles</a:t>
            </a:r>
          </a:p>
          <a:p>
            <a:pPr lvl="1"/>
            <a:r>
              <a:rPr lang="en-US"/>
              <a:t>Second level</a:t>
            </a:r>
          </a:p>
        </p:txBody>
      </p:sp>
      <p:sp>
        <p:nvSpPr>
          <p:cNvPr id="11" name="Title 1"/>
          <p:cNvSpPr>
            <a:spLocks noGrp="1"/>
          </p:cNvSpPr>
          <p:nvPr>
            <p:ph type="title" hasCustomPrompt="1"/>
          </p:nvPr>
        </p:nvSpPr>
        <p:spPr>
          <a:xfrm>
            <a:off x="686104" y="103762"/>
            <a:ext cx="7772400" cy="881973"/>
          </a:xfrm>
        </p:spPr>
        <p:txBody>
          <a:bodyPr anchor="b" anchorCtr="0">
            <a:noAutofit/>
          </a:bodyPr>
          <a:lstStyle>
            <a:lvl1pPr>
              <a:lnSpc>
                <a:spcPct val="100000"/>
              </a:lnSpc>
              <a:defRPr>
                <a:solidFill>
                  <a:schemeClr val="tx2"/>
                </a:solidFill>
              </a:defRPr>
            </a:lvl1pPr>
          </a:lstStyle>
          <a:p>
            <a:r>
              <a:rPr lang="en-US" dirty="0"/>
              <a:t>CLICK TO EDIT MASTER TITLE STYLE</a:t>
            </a:r>
          </a:p>
        </p:txBody>
      </p:sp>
      <p:sp>
        <p:nvSpPr>
          <p:cNvPr id="6" name="Rectangle 5"/>
          <p:cNvSpPr/>
          <p:nvPr userDrawn="1"/>
        </p:nvSpPr>
        <p:spPr>
          <a:xfrm>
            <a:off x="0" y="1066800"/>
            <a:ext cx="208990" cy="56841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C2113A"/>
              </a:solidFill>
              <a:latin typeface="Calibri"/>
            </a:endParaRPr>
          </a:p>
        </p:txBody>
      </p:sp>
      <p:cxnSp>
        <p:nvCxnSpPr>
          <p:cNvPr id="7" name="Straight Connector 6"/>
          <p:cNvCxnSpPr/>
          <p:nvPr userDrawn="1"/>
        </p:nvCxnSpPr>
        <p:spPr>
          <a:xfrm>
            <a:off x="0" y="1066800"/>
            <a:ext cx="5416550" cy="0"/>
          </a:xfrm>
          <a:prstGeom prst="line">
            <a:avLst/>
          </a:prstGeom>
          <a:ln>
            <a:solidFill>
              <a:srgbClr val="002F6C"/>
            </a:solidFill>
          </a:ln>
          <a:effectLst/>
        </p:spPr>
        <p:style>
          <a:lnRef idx="2">
            <a:schemeClr val="accent1"/>
          </a:lnRef>
          <a:fillRef idx="0">
            <a:schemeClr val="accent1"/>
          </a:fillRef>
          <a:effectRef idx="1">
            <a:schemeClr val="accent1"/>
          </a:effectRef>
          <a:fontRef idx="minor">
            <a:schemeClr val="tx1"/>
          </a:fontRef>
        </p:style>
      </p:cxnSp>
      <p:sp>
        <p:nvSpPr>
          <p:cNvPr id="8" name="Slide Number Placeholder 5"/>
          <p:cNvSpPr>
            <a:spLocks noGrp="1"/>
          </p:cNvSpPr>
          <p:nvPr>
            <p:ph type="sldNum" sz="quarter" idx="4"/>
          </p:nvPr>
        </p:nvSpPr>
        <p:spPr>
          <a:xfrm>
            <a:off x="6858000" y="6514690"/>
            <a:ext cx="2133600" cy="215444"/>
          </a:xfrm>
          <a:prstGeom prst="rect">
            <a:avLst/>
          </a:prstGeom>
        </p:spPr>
        <p:txBody>
          <a:bodyPr vert="horz" lIns="91440" tIns="45720" rIns="91440" bIns="45720" rtlCol="0" anchor="ctr">
            <a:spAutoFit/>
          </a:bodyPr>
          <a:lstStyle>
            <a:lvl1pPr algn="r">
              <a:defRPr sz="800" b="0" i="0">
                <a:solidFill>
                  <a:srgbClr val="635C5B"/>
                </a:solidFill>
                <a:latin typeface="+mn-lt"/>
                <a:cs typeface="Gill Sans MT"/>
              </a:defRPr>
            </a:lvl1pPr>
          </a:lstStyle>
          <a:p>
            <a:fld id="{42782948-4DBE-204D-AB9E-B65E067054AE}" type="slidenum">
              <a:rPr lang="en-US" smtClean="0"/>
              <a:pPr/>
              <a:t>‹#›</a:t>
            </a:fld>
            <a:endParaRPr lang="en-US" dirty="0"/>
          </a:p>
        </p:txBody>
      </p:sp>
    </p:spTree>
    <p:extLst>
      <p:ext uri="{BB962C8B-B14F-4D97-AF65-F5344CB8AC3E}">
        <p14:creationId xmlns:p14="http://schemas.microsoft.com/office/powerpoint/2010/main" val="3143304064"/>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act Info">
    <p:spTree>
      <p:nvGrpSpPr>
        <p:cNvPr id="1" name=""/>
        <p:cNvGrpSpPr/>
        <p:nvPr/>
      </p:nvGrpSpPr>
      <p:grpSpPr>
        <a:xfrm>
          <a:off x="0" y="0"/>
          <a:ext cx="0" cy="0"/>
          <a:chOff x="0" y="0"/>
          <a:chExt cx="0" cy="0"/>
        </a:xfrm>
      </p:grpSpPr>
      <p:pic>
        <p:nvPicPr>
          <p:cNvPr id="10" name="Picture Placeholder 9"/>
          <p:cNvPicPr>
            <a:picLocks noChangeAspect="1"/>
          </p:cNvPicPr>
          <p:nvPr userDrawn="1"/>
        </p:nvPicPr>
        <p:blipFill rotWithShape="1">
          <a:blip r:embed="rId2">
            <a:extLst>
              <a:ext uri="{28A0092B-C50C-407E-A947-70E740481C1C}">
                <a14:useLocalDpi xmlns:a14="http://schemas.microsoft.com/office/drawing/2010/main" val="0"/>
              </a:ext>
            </a:extLst>
          </a:blip>
          <a:srcRect l="3404" r="7350"/>
          <a:stretch/>
        </p:blipFill>
        <p:spPr>
          <a:xfrm>
            <a:off x="0" y="0"/>
            <a:ext cx="9144000" cy="685800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2285" y="5553856"/>
            <a:ext cx="1524000" cy="457200"/>
          </a:xfrm>
          <a:prstGeom prst="rect">
            <a:avLst/>
          </a:prstGeom>
        </p:spPr>
      </p:pic>
      <p:sp>
        <p:nvSpPr>
          <p:cNvPr id="16" name="Subtitle 2"/>
          <p:cNvSpPr>
            <a:spLocks noGrp="1"/>
          </p:cNvSpPr>
          <p:nvPr>
            <p:ph type="subTitle" idx="1" hasCustomPrompt="1"/>
          </p:nvPr>
        </p:nvSpPr>
        <p:spPr>
          <a:xfrm>
            <a:off x="685800" y="581186"/>
            <a:ext cx="6559658" cy="1511085"/>
          </a:xfrm>
          <a:effectLst>
            <a:outerShdw blurRad="254000" dir="5400000" algn="tl" rotWithShape="0">
              <a:srgbClr val="000000">
                <a:alpha val="40000"/>
              </a:srgbClr>
            </a:outerShdw>
          </a:effectLst>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1" name="Picture 10" descr="NREL Logo2010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80898" y="5612185"/>
            <a:ext cx="1312020" cy="344895"/>
          </a:xfrm>
          <a:prstGeom prst="rect">
            <a:avLst/>
          </a:prstGeom>
        </p:spPr>
      </p:pic>
      <p:sp>
        <p:nvSpPr>
          <p:cNvPr id="6" name="TextBox 5"/>
          <p:cNvSpPr txBox="1"/>
          <p:nvPr userDrawn="1"/>
        </p:nvSpPr>
        <p:spPr>
          <a:xfrm>
            <a:off x="2593670" y="6101307"/>
            <a:ext cx="1641052" cy="630942"/>
          </a:xfrm>
          <a:prstGeom prst="rect">
            <a:avLst/>
          </a:prstGeom>
          <a:noFill/>
        </p:spPr>
        <p:txBody>
          <a:bodyPr wrap="square" rtlCol="0">
            <a:spAutoFit/>
          </a:bodyPr>
          <a:lstStyle/>
          <a:p>
            <a:r>
              <a:rPr lang="en-US" sz="700" dirty="0">
                <a:solidFill>
                  <a:srgbClr val="FFFFFF"/>
                </a:solidFill>
              </a:rPr>
              <a:t>NREL is a national laboratory of the U.S. Department of Energy, Office of Energy Efficiency and Renewable Energy, operated by the Alliance for Sustainable Energy, LLC. </a:t>
            </a:r>
          </a:p>
        </p:txBody>
      </p:sp>
    </p:spTree>
    <p:extLst>
      <p:ext uri="{BB962C8B-B14F-4D97-AF65-F5344CB8AC3E}">
        <p14:creationId xmlns:p14="http://schemas.microsoft.com/office/powerpoint/2010/main" val="18218525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ue/White 2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185154"/>
            <a:ext cx="3809696" cy="5286982"/>
          </a:xfrm>
        </p:spPr>
        <p:txBody>
          <a:bodyPr>
            <a:normAutofit/>
          </a:bodyPr>
          <a:lstStyle>
            <a:lvl1pPr>
              <a:defRPr sz="2000">
                <a:solidFill>
                  <a:srgbClr val="6C6463"/>
                </a:solidFill>
                <a:latin typeface="+mn-lt"/>
              </a:defRPr>
            </a:lvl1pPr>
            <a:lvl2pPr>
              <a:spcAft>
                <a:spcPts val="600"/>
              </a:spcAft>
              <a:defRPr sz="1800">
                <a:solidFill>
                  <a:srgbClr val="6C6463"/>
                </a:solidFill>
                <a:latin typeface="+mn-lt"/>
              </a:defRPr>
            </a:lvl2pPr>
            <a:lvl3pPr>
              <a:spcBef>
                <a:spcPts val="0"/>
              </a:spcBef>
              <a:spcAft>
                <a:spcPts val="600"/>
              </a:spcAft>
              <a:defRPr sz="1600">
                <a:solidFill>
                  <a:srgbClr val="6C6463"/>
                </a:solidFill>
                <a:latin typeface="+mn-lt"/>
              </a:defRPr>
            </a:lvl3pPr>
            <a:lvl4pPr>
              <a:defRPr sz="1400">
                <a:solidFill>
                  <a:srgbClr val="6C6463"/>
                </a:solidFill>
                <a:latin typeface="+mn-lt"/>
              </a:defRPr>
            </a:lvl4pPr>
            <a:lvl5pPr>
              <a:defRPr sz="1600">
                <a:solidFill>
                  <a:srgbClr val="6C6463"/>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0" y="1185154"/>
            <a:ext cx="3810304" cy="5286982"/>
          </a:xfrm>
        </p:spPr>
        <p:txBody>
          <a:bodyPr>
            <a:normAutofit/>
          </a:bodyPr>
          <a:lstStyle>
            <a:lvl1pPr>
              <a:defRPr sz="2000">
                <a:solidFill>
                  <a:srgbClr val="6C6463"/>
                </a:solidFill>
                <a:latin typeface="+mn-lt"/>
              </a:defRPr>
            </a:lvl1pPr>
            <a:lvl2pPr>
              <a:spcAft>
                <a:spcPts val="600"/>
              </a:spcAft>
              <a:defRPr sz="1800">
                <a:solidFill>
                  <a:srgbClr val="6C6463"/>
                </a:solidFill>
                <a:latin typeface="+mn-lt"/>
              </a:defRPr>
            </a:lvl2pPr>
            <a:lvl3pPr>
              <a:spcBef>
                <a:spcPts val="0"/>
              </a:spcBef>
              <a:spcAft>
                <a:spcPts val="600"/>
              </a:spcAft>
              <a:defRPr sz="1600">
                <a:solidFill>
                  <a:srgbClr val="6C6463"/>
                </a:solidFill>
                <a:latin typeface="+mn-lt"/>
              </a:defRPr>
            </a:lvl3pPr>
            <a:lvl4pPr>
              <a:spcBef>
                <a:spcPts val="0"/>
              </a:spcBef>
              <a:defRPr sz="1400">
                <a:solidFill>
                  <a:srgbClr val="6C6463"/>
                </a:solidFill>
                <a:latin typeface="+mn-lt"/>
              </a:defRPr>
            </a:lvl4pPr>
            <a:lvl5pPr>
              <a:defRPr sz="1600">
                <a:solidFill>
                  <a:srgbClr val="6C6463"/>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p:txBody>
      </p:sp>
      <p:sp>
        <p:nvSpPr>
          <p:cNvPr id="8" name="Title 1"/>
          <p:cNvSpPr>
            <a:spLocks noGrp="1"/>
          </p:cNvSpPr>
          <p:nvPr>
            <p:ph type="title" hasCustomPrompt="1"/>
          </p:nvPr>
        </p:nvSpPr>
        <p:spPr>
          <a:xfrm>
            <a:off x="686104" y="103762"/>
            <a:ext cx="7772400" cy="881973"/>
          </a:xfrm>
        </p:spPr>
        <p:txBody>
          <a:bodyPr anchor="b" anchorCtr="0">
            <a:noAutofit/>
          </a:bodyPr>
          <a:lstStyle>
            <a:lvl1pPr>
              <a:lnSpc>
                <a:spcPct val="100000"/>
              </a:lnSpc>
              <a:defRPr>
                <a:solidFill>
                  <a:schemeClr val="tx2"/>
                </a:solidFill>
              </a:defRPr>
            </a:lvl1pPr>
          </a:lstStyle>
          <a:p>
            <a:r>
              <a:rPr lang="en-US" dirty="0"/>
              <a:t>CLICK TO EDIT MASTER TITLE STYLE</a:t>
            </a:r>
          </a:p>
        </p:txBody>
      </p:sp>
      <p:sp>
        <p:nvSpPr>
          <p:cNvPr id="9" name="Rectangle 8"/>
          <p:cNvSpPr/>
          <p:nvPr userDrawn="1"/>
        </p:nvSpPr>
        <p:spPr>
          <a:xfrm>
            <a:off x="0" y="1066800"/>
            <a:ext cx="208990" cy="56841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C2113A"/>
              </a:solidFill>
              <a:latin typeface="Calibri"/>
            </a:endParaRPr>
          </a:p>
        </p:txBody>
      </p:sp>
      <p:cxnSp>
        <p:nvCxnSpPr>
          <p:cNvPr id="13" name="Straight Connector 12"/>
          <p:cNvCxnSpPr/>
          <p:nvPr userDrawn="1"/>
        </p:nvCxnSpPr>
        <p:spPr>
          <a:xfrm>
            <a:off x="0" y="1066800"/>
            <a:ext cx="5416550" cy="0"/>
          </a:xfrm>
          <a:prstGeom prst="line">
            <a:avLst/>
          </a:prstGeom>
          <a:ln>
            <a:solidFill>
              <a:srgbClr val="002F6C"/>
            </a:solidFill>
          </a:ln>
          <a:effectLst/>
        </p:spPr>
        <p:style>
          <a:lnRef idx="2">
            <a:schemeClr val="accent1"/>
          </a:lnRef>
          <a:fillRef idx="0">
            <a:schemeClr val="accent1"/>
          </a:fillRef>
          <a:effectRef idx="1">
            <a:schemeClr val="accent1"/>
          </a:effectRef>
          <a:fontRef idx="minor">
            <a:schemeClr val="tx1"/>
          </a:fontRef>
        </p:style>
      </p:cxnSp>
      <p:sp>
        <p:nvSpPr>
          <p:cNvPr id="10" name="Slide Number Placeholder 5"/>
          <p:cNvSpPr>
            <a:spLocks noGrp="1"/>
          </p:cNvSpPr>
          <p:nvPr>
            <p:ph type="sldNum" sz="quarter" idx="4"/>
          </p:nvPr>
        </p:nvSpPr>
        <p:spPr>
          <a:xfrm>
            <a:off x="6858000" y="6514690"/>
            <a:ext cx="2133600" cy="215444"/>
          </a:xfrm>
          <a:prstGeom prst="rect">
            <a:avLst/>
          </a:prstGeom>
        </p:spPr>
        <p:txBody>
          <a:bodyPr vert="horz" lIns="91440" tIns="45720" rIns="91440" bIns="45720" rtlCol="0" anchor="ctr">
            <a:spAutoFit/>
          </a:bodyPr>
          <a:lstStyle>
            <a:lvl1pPr algn="r">
              <a:defRPr sz="800" b="0" i="0">
                <a:solidFill>
                  <a:srgbClr val="635C5B"/>
                </a:solidFill>
                <a:latin typeface="+mn-lt"/>
                <a:cs typeface="Gill Sans MT"/>
              </a:defRPr>
            </a:lvl1pPr>
          </a:lstStyle>
          <a:p>
            <a:fld id="{42782948-4DBE-204D-AB9E-B65E067054AE}" type="slidenum">
              <a:rPr lang="en-US" smtClean="0"/>
              <a:pPr/>
              <a:t>‹#›</a:t>
            </a:fld>
            <a:endParaRPr lang="en-US" dirty="0"/>
          </a:p>
        </p:txBody>
      </p:sp>
    </p:spTree>
    <p:extLst>
      <p:ext uri="{BB962C8B-B14F-4D97-AF65-F5344CB8AC3E}">
        <p14:creationId xmlns:p14="http://schemas.microsoft.com/office/powerpoint/2010/main" val="21186513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ue/White 3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193259"/>
            <a:ext cx="2514296" cy="5304817"/>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4" name="Content Placeholder 3"/>
          <p:cNvSpPr>
            <a:spLocks noGrp="1"/>
          </p:cNvSpPr>
          <p:nvPr>
            <p:ph sz="half" idx="2"/>
          </p:nvPr>
        </p:nvSpPr>
        <p:spPr>
          <a:xfrm>
            <a:off x="5943600" y="1193259"/>
            <a:ext cx="2514904" cy="5304817"/>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10" name="Content Placeholder 3"/>
          <p:cNvSpPr>
            <a:spLocks noGrp="1"/>
          </p:cNvSpPr>
          <p:nvPr>
            <p:ph sz="half" idx="13"/>
          </p:nvPr>
        </p:nvSpPr>
        <p:spPr>
          <a:xfrm>
            <a:off x="3314548" y="1193259"/>
            <a:ext cx="2514904" cy="5304817"/>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11" name="Title 1"/>
          <p:cNvSpPr>
            <a:spLocks noGrp="1"/>
          </p:cNvSpPr>
          <p:nvPr>
            <p:ph type="title" hasCustomPrompt="1"/>
          </p:nvPr>
        </p:nvSpPr>
        <p:spPr>
          <a:xfrm>
            <a:off x="686104" y="103762"/>
            <a:ext cx="7772400" cy="881973"/>
          </a:xfrm>
        </p:spPr>
        <p:txBody>
          <a:bodyPr anchor="b" anchorCtr="0">
            <a:noAutofit/>
          </a:bodyPr>
          <a:lstStyle>
            <a:lvl1pPr>
              <a:lnSpc>
                <a:spcPct val="100000"/>
              </a:lnSpc>
              <a:defRPr>
                <a:solidFill>
                  <a:schemeClr val="tx2"/>
                </a:solidFill>
              </a:defRPr>
            </a:lvl1pPr>
          </a:lstStyle>
          <a:p>
            <a:r>
              <a:rPr lang="en-US" dirty="0"/>
              <a:t>CLICK TO EDIT MASTER TITLE STYLE</a:t>
            </a:r>
          </a:p>
        </p:txBody>
      </p:sp>
      <p:sp>
        <p:nvSpPr>
          <p:cNvPr id="14" name="Rectangle 13"/>
          <p:cNvSpPr/>
          <p:nvPr userDrawn="1"/>
        </p:nvSpPr>
        <p:spPr>
          <a:xfrm>
            <a:off x="0" y="1066800"/>
            <a:ext cx="208990" cy="56841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C2113A"/>
              </a:solidFill>
              <a:latin typeface="Calibri"/>
            </a:endParaRPr>
          </a:p>
        </p:txBody>
      </p:sp>
      <p:cxnSp>
        <p:nvCxnSpPr>
          <p:cNvPr id="15" name="Straight Connector 14"/>
          <p:cNvCxnSpPr/>
          <p:nvPr userDrawn="1"/>
        </p:nvCxnSpPr>
        <p:spPr>
          <a:xfrm>
            <a:off x="0" y="1066800"/>
            <a:ext cx="5416550" cy="0"/>
          </a:xfrm>
          <a:prstGeom prst="line">
            <a:avLst/>
          </a:prstGeom>
          <a:ln>
            <a:solidFill>
              <a:srgbClr val="002F6C"/>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5"/>
          <p:cNvSpPr>
            <a:spLocks noGrp="1"/>
          </p:cNvSpPr>
          <p:nvPr>
            <p:ph type="sldNum" sz="quarter" idx="4"/>
          </p:nvPr>
        </p:nvSpPr>
        <p:spPr>
          <a:xfrm>
            <a:off x="6858000" y="6514690"/>
            <a:ext cx="2133600" cy="215444"/>
          </a:xfrm>
          <a:prstGeom prst="rect">
            <a:avLst/>
          </a:prstGeom>
        </p:spPr>
        <p:txBody>
          <a:bodyPr vert="horz" lIns="91440" tIns="45720" rIns="91440" bIns="45720" rtlCol="0" anchor="ctr">
            <a:spAutoFit/>
          </a:bodyPr>
          <a:lstStyle>
            <a:lvl1pPr algn="r">
              <a:defRPr sz="800" b="0" i="0">
                <a:solidFill>
                  <a:srgbClr val="635C5B"/>
                </a:solidFill>
                <a:latin typeface="+mn-lt"/>
                <a:cs typeface="Gill Sans MT"/>
              </a:defRPr>
            </a:lvl1pPr>
          </a:lstStyle>
          <a:p>
            <a:fld id="{42782948-4DBE-204D-AB9E-B65E067054AE}" type="slidenum">
              <a:rPr lang="en-US" smtClean="0"/>
              <a:pPr/>
              <a:t>‹#›</a:t>
            </a:fld>
            <a:endParaRPr lang="en-US" dirty="0"/>
          </a:p>
        </p:txBody>
      </p:sp>
    </p:spTree>
    <p:extLst>
      <p:ext uri="{BB962C8B-B14F-4D97-AF65-F5344CB8AC3E}">
        <p14:creationId xmlns:p14="http://schemas.microsoft.com/office/powerpoint/2010/main" val="23648435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ue/White 1 Content + Righ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5518826" y="152400"/>
            <a:ext cx="3472774" cy="6352309"/>
          </a:xfrm>
          <a:no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8" name="Title 1"/>
          <p:cNvSpPr>
            <a:spLocks noGrp="1"/>
          </p:cNvSpPr>
          <p:nvPr>
            <p:ph type="title" hasCustomPrompt="1"/>
          </p:nvPr>
        </p:nvSpPr>
        <p:spPr>
          <a:xfrm>
            <a:off x="686104" y="103762"/>
            <a:ext cx="4696534" cy="881973"/>
          </a:xfrm>
        </p:spPr>
        <p:txBody>
          <a:bodyPr anchor="b" anchorCtr="0">
            <a:noAutofit/>
          </a:bodyPr>
          <a:lstStyle>
            <a:lvl1pPr>
              <a:lnSpc>
                <a:spcPct val="100000"/>
              </a:lnSpc>
              <a:defRPr>
                <a:solidFill>
                  <a:schemeClr val="tx2"/>
                </a:solidFill>
              </a:defRPr>
            </a:lvl1pPr>
          </a:lstStyle>
          <a:p>
            <a:r>
              <a:rPr lang="en-US" dirty="0"/>
              <a:t>CLICK TO EDIT MASTER TITLE STYLE</a:t>
            </a:r>
          </a:p>
        </p:txBody>
      </p:sp>
      <p:sp>
        <p:nvSpPr>
          <p:cNvPr id="9" name="Rectangle 8"/>
          <p:cNvSpPr/>
          <p:nvPr userDrawn="1"/>
        </p:nvSpPr>
        <p:spPr>
          <a:xfrm>
            <a:off x="0" y="1066800"/>
            <a:ext cx="208990" cy="56841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C2113A"/>
              </a:solidFill>
              <a:latin typeface="Calibri"/>
            </a:endParaRPr>
          </a:p>
        </p:txBody>
      </p:sp>
      <p:cxnSp>
        <p:nvCxnSpPr>
          <p:cNvPr id="11" name="Straight Connector 10"/>
          <p:cNvCxnSpPr/>
          <p:nvPr userDrawn="1"/>
        </p:nvCxnSpPr>
        <p:spPr>
          <a:xfrm>
            <a:off x="0" y="1066800"/>
            <a:ext cx="5416550" cy="0"/>
          </a:xfrm>
          <a:prstGeom prst="line">
            <a:avLst/>
          </a:prstGeom>
          <a:ln>
            <a:solidFill>
              <a:srgbClr val="002F6C"/>
            </a:solidFill>
          </a:ln>
          <a:effectLst/>
        </p:spPr>
        <p:style>
          <a:lnRef idx="2">
            <a:schemeClr val="accent1"/>
          </a:lnRef>
          <a:fillRef idx="0">
            <a:schemeClr val="accent1"/>
          </a:fillRef>
          <a:effectRef idx="1">
            <a:schemeClr val="accent1"/>
          </a:effectRef>
          <a:fontRef idx="minor">
            <a:schemeClr val="tx1"/>
          </a:fontRef>
        </p:style>
      </p:cxnSp>
      <p:sp>
        <p:nvSpPr>
          <p:cNvPr id="12" name="Content Placeholder 2"/>
          <p:cNvSpPr>
            <a:spLocks noGrp="1"/>
          </p:cNvSpPr>
          <p:nvPr>
            <p:ph sz="half" idx="1"/>
          </p:nvPr>
        </p:nvSpPr>
        <p:spPr>
          <a:xfrm>
            <a:off x="696494" y="1185154"/>
            <a:ext cx="4696387" cy="5558546"/>
          </a:xfrm>
        </p:spPr>
        <p:txBody>
          <a:bodyPr>
            <a:normAutofit/>
          </a:bodyPr>
          <a:lstStyle>
            <a:lvl1pPr>
              <a:defRPr sz="2000">
                <a:solidFill>
                  <a:srgbClr val="6C6463"/>
                </a:solidFill>
                <a:latin typeface="+mn-lt"/>
              </a:defRPr>
            </a:lvl1pPr>
            <a:lvl2pPr>
              <a:spcAft>
                <a:spcPts val="600"/>
              </a:spcAft>
              <a:defRPr sz="1800">
                <a:solidFill>
                  <a:srgbClr val="6C6463"/>
                </a:solidFill>
                <a:latin typeface="+mn-lt"/>
              </a:defRPr>
            </a:lvl2pPr>
            <a:lvl3pPr>
              <a:spcBef>
                <a:spcPts val="0"/>
              </a:spcBef>
              <a:spcAft>
                <a:spcPts val="600"/>
              </a:spcAft>
              <a:defRPr sz="1600">
                <a:solidFill>
                  <a:srgbClr val="6C6463"/>
                </a:solidFill>
                <a:latin typeface="+mn-lt"/>
              </a:defRPr>
            </a:lvl3pPr>
            <a:lvl4pPr>
              <a:defRPr sz="1400">
                <a:solidFill>
                  <a:srgbClr val="6C6463"/>
                </a:solidFill>
                <a:latin typeface="+mn-lt"/>
              </a:defRPr>
            </a:lvl4pPr>
            <a:lvl5pPr>
              <a:defRPr sz="1600">
                <a:solidFill>
                  <a:srgbClr val="6C6463"/>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p:txBody>
      </p:sp>
      <p:sp>
        <p:nvSpPr>
          <p:cNvPr id="13" name="Slide Number Placeholder 5"/>
          <p:cNvSpPr>
            <a:spLocks noGrp="1"/>
          </p:cNvSpPr>
          <p:nvPr>
            <p:ph type="sldNum" sz="quarter" idx="4"/>
          </p:nvPr>
        </p:nvSpPr>
        <p:spPr>
          <a:xfrm>
            <a:off x="6858000" y="6514690"/>
            <a:ext cx="2133600" cy="215444"/>
          </a:xfrm>
          <a:prstGeom prst="rect">
            <a:avLst/>
          </a:prstGeom>
        </p:spPr>
        <p:txBody>
          <a:bodyPr vert="horz" lIns="91440" tIns="45720" rIns="91440" bIns="45720" rtlCol="0" anchor="ctr">
            <a:spAutoFit/>
          </a:bodyPr>
          <a:lstStyle>
            <a:lvl1pPr algn="r">
              <a:defRPr sz="800" b="0" i="0">
                <a:solidFill>
                  <a:srgbClr val="635C5B"/>
                </a:solidFill>
                <a:latin typeface="+mn-lt"/>
                <a:cs typeface="Gill Sans MT"/>
              </a:defRPr>
            </a:lvl1pPr>
          </a:lstStyle>
          <a:p>
            <a:fld id="{42782948-4DBE-204D-AB9E-B65E067054AE}" type="slidenum">
              <a:rPr lang="en-US" smtClean="0"/>
              <a:pPr/>
              <a:t>‹#›</a:t>
            </a:fld>
            <a:endParaRPr lang="en-US" dirty="0"/>
          </a:p>
        </p:txBody>
      </p:sp>
    </p:spTree>
    <p:extLst>
      <p:ext uri="{BB962C8B-B14F-4D97-AF65-F5344CB8AC3E}">
        <p14:creationId xmlns:p14="http://schemas.microsoft.com/office/powerpoint/2010/main" val="42638195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ue/White Title + Left Photo">
    <p:bg>
      <p:bgPr>
        <a:solidFill>
          <a:schemeClr val="bg1"/>
        </a:solidFill>
        <a:effectLst/>
      </p:bgPr>
    </p:bg>
    <p:spTree>
      <p:nvGrpSpPr>
        <p:cNvPr id="1" name=""/>
        <p:cNvGrpSpPr/>
        <p:nvPr/>
      </p:nvGrpSpPr>
      <p:grpSpPr>
        <a:xfrm>
          <a:off x="0" y="0"/>
          <a:ext cx="0" cy="0"/>
          <a:chOff x="0" y="0"/>
          <a:chExt cx="0" cy="0"/>
        </a:xfrm>
      </p:grpSpPr>
      <p:sp>
        <p:nvSpPr>
          <p:cNvPr id="16" name="Title 1"/>
          <p:cNvSpPr>
            <a:spLocks noGrp="1"/>
          </p:cNvSpPr>
          <p:nvPr>
            <p:ph type="title" hasCustomPrompt="1"/>
          </p:nvPr>
        </p:nvSpPr>
        <p:spPr>
          <a:xfrm>
            <a:off x="4877104" y="2971800"/>
            <a:ext cx="3885896" cy="954107"/>
          </a:xfrm>
        </p:spPr>
        <p:txBody>
          <a:bodyPr wrap="square" anchor="ctr" anchorCtr="0">
            <a:spAutoFit/>
          </a:bodyPr>
          <a:lstStyle>
            <a:lvl1pPr>
              <a:defRPr>
                <a:solidFill>
                  <a:schemeClr val="tx2"/>
                </a:solidFill>
              </a:defRPr>
            </a:lvl1pPr>
          </a:lstStyle>
          <a:p>
            <a:r>
              <a:rPr lang="en-US" dirty="0"/>
              <a:t>CLICK TO EDIT MASTER TITLE STYLE</a:t>
            </a:r>
          </a:p>
        </p:txBody>
      </p:sp>
      <p:sp>
        <p:nvSpPr>
          <p:cNvPr id="10" name="Picture Placeholder 3"/>
          <p:cNvSpPr>
            <a:spLocks noGrp="1"/>
          </p:cNvSpPr>
          <p:nvPr>
            <p:ph type="pic" sz="quarter" idx="10" hasCustomPrompt="1"/>
          </p:nvPr>
        </p:nvSpPr>
        <p:spPr>
          <a:xfrm>
            <a:off x="152400" y="152400"/>
            <a:ext cx="4419600" cy="6553200"/>
          </a:xfrm>
          <a:no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5" name="Slide Number Placeholder 5"/>
          <p:cNvSpPr>
            <a:spLocks noGrp="1"/>
          </p:cNvSpPr>
          <p:nvPr>
            <p:ph type="sldNum" sz="quarter" idx="4"/>
          </p:nvPr>
        </p:nvSpPr>
        <p:spPr>
          <a:xfrm>
            <a:off x="6858000" y="6514690"/>
            <a:ext cx="2133600" cy="215444"/>
          </a:xfrm>
          <a:prstGeom prst="rect">
            <a:avLst/>
          </a:prstGeom>
        </p:spPr>
        <p:txBody>
          <a:bodyPr vert="horz" lIns="91440" tIns="45720" rIns="91440" bIns="45720" rtlCol="0" anchor="ctr">
            <a:spAutoFit/>
          </a:bodyPr>
          <a:lstStyle>
            <a:lvl1pPr algn="r">
              <a:defRPr sz="800" b="0" i="0">
                <a:solidFill>
                  <a:srgbClr val="635C5B"/>
                </a:solidFill>
                <a:latin typeface="+mn-lt"/>
                <a:cs typeface="Gill Sans MT"/>
              </a:defRPr>
            </a:lvl1pPr>
          </a:lstStyle>
          <a:p>
            <a:fld id="{42782948-4DBE-204D-AB9E-B65E067054AE}" type="slidenum">
              <a:rPr lang="en-US" smtClean="0"/>
              <a:pPr/>
              <a:t>‹#›</a:t>
            </a:fld>
            <a:endParaRPr lang="en-US" dirty="0"/>
          </a:p>
        </p:txBody>
      </p:sp>
    </p:spTree>
    <p:extLst>
      <p:ext uri="{BB962C8B-B14F-4D97-AF65-F5344CB8AC3E}">
        <p14:creationId xmlns:p14="http://schemas.microsoft.com/office/powerpoint/2010/main" val="7939052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ue/Gray 2 Content">
    <p:spTree>
      <p:nvGrpSpPr>
        <p:cNvPr id="1" name=""/>
        <p:cNvGrpSpPr/>
        <p:nvPr/>
      </p:nvGrpSpPr>
      <p:grpSpPr>
        <a:xfrm>
          <a:off x="0" y="0"/>
          <a:ext cx="0" cy="0"/>
          <a:chOff x="0" y="0"/>
          <a:chExt cx="0" cy="0"/>
        </a:xfrm>
      </p:grpSpPr>
      <p:sp>
        <p:nvSpPr>
          <p:cNvPr id="8" name="Rectangle 7"/>
          <p:cNvSpPr/>
          <p:nvPr userDrawn="1"/>
        </p:nvSpPr>
        <p:spPr>
          <a:xfrm>
            <a:off x="162128" y="159548"/>
            <a:ext cx="8832715" cy="6543473"/>
          </a:xfrm>
          <a:prstGeom prst="rect">
            <a:avLst/>
          </a:prstGeom>
          <a:solidFill>
            <a:srgbClr val="E7E7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hasCustomPrompt="1"/>
          </p:nvPr>
        </p:nvSpPr>
        <p:spPr>
          <a:xfrm>
            <a:off x="686104" y="103762"/>
            <a:ext cx="7772400" cy="881973"/>
          </a:xfrm>
        </p:spPr>
        <p:txBody>
          <a:bodyPr anchor="b" anchorCtr="0">
            <a:noAutofit/>
          </a:bodyPr>
          <a:lstStyle>
            <a:lvl1pPr>
              <a:lnSpc>
                <a:spcPct val="100000"/>
              </a:lnSpc>
              <a:defRPr>
                <a:solidFill>
                  <a:schemeClr val="tx2"/>
                </a:solidFill>
              </a:defRPr>
            </a:lvl1pPr>
          </a:lstStyle>
          <a:p>
            <a:r>
              <a:rPr lang="en-US" dirty="0"/>
              <a:t>CLICK TO EDIT MASTER TITLE STYLE</a:t>
            </a:r>
          </a:p>
        </p:txBody>
      </p:sp>
      <p:sp>
        <p:nvSpPr>
          <p:cNvPr id="7" name="Content Placeholder 2"/>
          <p:cNvSpPr>
            <a:spLocks noGrp="1"/>
          </p:cNvSpPr>
          <p:nvPr>
            <p:ph sz="half" idx="1"/>
          </p:nvPr>
        </p:nvSpPr>
        <p:spPr>
          <a:xfrm>
            <a:off x="686104" y="1185154"/>
            <a:ext cx="3809696" cy="5286982"/>
          </a:xfrm>
        </p:spPr>
        <p:txBody>
          <a:bodyPr>
            <a:normAutofit/>
          </a:bodyPr>
          <a:lstStyle>
            <a:lvl1pPr>
              <a:defRPr sz="2000">
                <a:solidFill>
                  <a:srgbClr val="6C6463"/>
                </a:solidFill>
                <a:latin typeface="+mn-lt"/>
              </a:defRPr>
            </a:lvl1pPr>
            <a:lvl2pPr>
              <a:spcAft>
                <a:spcPts val="600"/>
              </a:spcAft>
              <a:defRPr sz="1800">
                <a:solidFill>
                  <a:srgbClr val="6C6463"/>
                </a:solidFill>
                <a:latin typeface="+mn-lt"/>
              </a:defRPr>
            </a:lvl2pPr>
            <a:lvl3pPr>
              <a:spcBef>
                <a:spcPts val="0"/>
              </a:spcBef>
              <a:spcAft>
                <a:spcPts val="600"/>
              </a:spcAft>
              <a:defRPr sz="1600">
                <a:solidFill>
                  <a:srgbClr val="6C6463"/>
                </a:solidFill>
                <a:latin typeface="+mn-lt"/>
              </a:defRPr>
            </a:lvl3pPr>
            <a:lvl4pPr>
              <a:defRPr sz="1400">
                <a:solidFill>
                  <a:srgbClr val="6C6463"/>
                </a:solidFill>
                <a:latin typeface="+mn-lt"/>
              </a:defRPr>
            </a:lvl4pPr>
            <a:lvl5pPr>
              <a:defRPr sz="1600">
                <a:solidFill>
                  <a:srgbClr val="6C6463"/>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p:txBody>
      </p:sp>
      <p:sp>
        <p:nvSpPr>
          <p:cNvPr id="9" name="Content Placeholder 3"/>
          <p:cNvSpPr>
            <a:spLocks noGrp="1"/>
          </p:cNvSpPr>
          <p:nvPr>
            <p:ph sz="half" idx="2"/>
          </p:nvPr>
        </p:nvSpPr>
        <p:spPr>
          <a:xfrm>
            <a:off x="4648200" y="1185154"/>
            <a:ext cx="3810304" cy="5286982"/>
          </a:xfrm>
        </p:spPr>
        <p:txBody>
          <a:bodyPr>
            <a:normAutofit/>
          </a:bodyPr>
          <a:lstStyle>
            <a:lvl1pPr>
              <a:defRPr sz="2000">
                <a:solidFill>
                  <a:srgbClr val="6C6463"/>
                </a:solidFill>
                <a:latin typeface="+mn-lt"/>
              </a:defRPr>
            </a:lvl1pPr>
            <a:lvl2pPr>
              <a:spcAft>
                <a:spcPts val="600"/>
              </a:spcAft>
              <a:defRPr sz="1800">
                <a:solidFill>
                  <a:srgbClr val="6C6463"/>
                </a:solidFill>
                <a:latin typeface="+mn-lt"/>
              </a:defRPr>
            </a:lvl2pPr>
            <a:lvl3pPr>
              <a:spcBef>
                <a:spcPts val="0"/>
              </a:spcBef>
              <a:spcAft>
                <a:spcPts val="600"/>
              </a:spcAft>
              <a:defRPr sz="1600">
                <a:solidFill>
                  <a:srgbClr val="6C6463"/>
                </a:solidFill>
                <a:latin typeface="+mn-lt"/>
              </a:defRPr>
            </a:lvl3pPr>
            <a:lvl4pPr>
              <a:spcBef>
                <a:spcPts val="0"/>
              </a:spcBef>
              <a:defRPr sz="1400">
                <a:solidFill>
                  <a:srgbClr val="6C6463"/>
                </a:solidFill>
                <a:latin typeface="+mn-lt"/>
              </a:defRPr>
            </a:lvl4pPr>
            <a:lvl5pPr>
              <a:defRPr sz="1600">
                <a:solidFill>
                  <a:srgbClr val="6C6463"/>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p:txBody>
      </p:sp>
      <p:sp>
        <p:nvSpPr>
          <p:cNvPr id="10" name="Slide Number Placeholder 5"/>
          <p:cNvSpPr>
            <a:spLocks noGrp="1"/>
          </p:cNvSpPr>
          <p:nvPr>
            <p:ph type="sldNum" sz="quarter" idx="4"/>
          </p:nvPr>
        </p:nvSpPr>
        <p:spPr>
          <a:xfrm>
            <a:off x="6858000" y="6514690"/>
            <a:ext cx="2133600" cy="215444"/>
          </a:xfrm>
          <a:prstGeom prst="rect">
            <a:avLst/>
          </a:prstGeom>
        </p:spPr>
        <p:txBody>
          <a:bodyPr vert="horz" lIns="91440" tIns="45720" rIns="91440" bIns="45720" rtlCol="0" anchor="ctr">
            <a:spAutoFit/>
          </a:bodyPr>
          <a:lstStyle>
            <a:lvl1pPr algn="r">
              <a:defRPr sz="800" b="0" i="0">
                <a:solidFill>
                  <a:srgbClr val="635C5B"/>
                </a:solidFill>
                <a:latin typeface="+mn-lt"/>
                <a:cs typeface="Gill Sans MT"/>
              </a:defRPr>
            </a:lvl1pPr>
          </a:lstStyle>
          <a:p>
            <a:fld id="{42782948-4DBE-204D-AB9E-B65E067054AE}" type="slidenum">
              <a:rPr lang="en-US" smtClean="0"/>
              <a:pPr/>
              <a:t>‹#›</a:t>
            </a:fld>
            <a:endParaRPr lang="en-US" dirty="0"/>
          </a:p>
        </p:txBody>
      </p:sp>
    </p:spTree>
    <p:extLst>
      <p:ext uri="{BB962C8B-B14F-4D97-AF65-F5344CB8AC3E}">
        <p14:creationId xmlns:p14="http://schemas.microsoft.com/office/powerpoint/2010/main" val="32048691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ue/Gray 3 Content">
    <p:spTree>
      <p:nvGrpSpPr>
        <p:cNvPr id="1" name=""/>
        <p:cNvGrpSpPr/>
        <p:nvPr/>
      </p:nvGrpSpPr>
      <p:grpSpPr>
        <a:xfrm>
          <a:off x="0" y="0"/>
          <a:ext cx="0" cy="0"/>
          <a:chOff x="0" y="0"/>
          <a:chExt cx="0" cy="0"/>
        </a:xfrm>
      </p:grpSpPr>
      <p:sp>
        <p:nvSpPr>
          <p:cNvPr id="8" name="Rectangle 7"/>
          <p:cNvSpPr/>
          <p:nvPr userDrawn="1"/>
        </p:nvSpPr>
        <p:spPr>
          <a:xfrm>
            <a:off x="162128" y="159548"/>
            <a:ext cx="8832715" cy="6543473"/>
          </a:xfrm>
          <a:prstGeom prst="rect">
            <a:avLst/>
          </a:prstGeom>
          <a:solidFill>
            <a:srgbClr val="E7E7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686104" y="1193259"/>
            <a:ext cx="2514296" cy="5304817"/>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4" name="Content Placeholder 3"/>
          <p:cNvSpPr>
            <a:spLocks noGrp="1"/>
          </p:cNvSpPr>
          <p:nvPr>
            <p:ph sz="half" idx="2"/>
          </p:nvPr>
        </p:nvSpPr>
        <p:spPr>
          <a:xfrm>
            <a:off x="5943600" y="1193259"/>
            <a:ext cx="2514904" cy="5304817"/>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10" name="Content Placeholder 3"/>
          <p:cNvSpPr>
            <a:spLocks noGrp="1"/>
          </p:cNvSpPr>
          <p:nvPr>
            <p:ph sz="half" idx="13"/>
          </p:nvPr>
        </p:nvSpPr>
        <p:spPr>
          <a:xfrm>
            <a:off x="3314548" y="1193259"/>
            <a:ext cx="2514904" cy="5304817"/>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7" name="Title 1"/>
          <p:cNvSpPr>
            <a:spLocks noGrp="1"/>
          </p:cNvSpPr>
          <p:nvPr>
            <p:ph type="title" hasCustomPrompt="1"/>
          </p:nvPr>
        </p:nvSpPr>
        <p:spPr>
          <a:xfrm>
            <a:off x="686104" y="103762"/>
            <a:ext cx="7772400" cy="881973"/>
          </a:xfrm>
        </p:spPr>
        <p:txBody>
          <a:bodyPr anchor="b" anchorCtr="0">
            <a:noAutofit/>
          </a:bodyPr>
          <a:lstStyle>
            <a:lvl1pPr>
              <a:lnSpc>
                <a:spcPct val="100000"/>
              </a:lnSpc>
              <a:defRPr>
                <a:solidFill>
                  <a:schemeClr val="tx2"/>
                </a:solidFill>
              </a:defRPr>
            </a:lvl1pPr>
          </a:lstStyle>
          <a:p>
            <a:r>
              <a:rPr lang="en-US" dirty="0"/>
              <a:t>CLICK TO EDIT MASTER TITLE STYLE</a:t>
            </a:r>
          </a:p>
        </p:txBody>
      </p:sp>
      <p:sp>
        <p:nvSpPr>
          <p:cNvPr id="9" name="Slide Number Placeholder 5"/>
          <p:cNvSpPr>
            <a:spLocks noGrp="1"/>
          </p:cNvSpPr>
          <p:nvPr>
            <p:ph type="sldNum" sz="quarter" idx="4"/>
          </p:nvPr>
        </p:nvSpPr>
        <p:spPr>
          <a:xfrm>
            <a:off x="6858000" y="6514690"/>
            <a:ext cx="2133600" cy="215444"/>
          </a:xfrm>
          <a:prstGeom prst="rect">
            <a:avLst/>
          </a:prstGeom>
        </p:spPr>
        <p:txBody>
          <a:bodyPr vert="horz" lIns="91440" tIns="45720" rIns="91440" bIns="45720" rtlCol="0" anchor="ctr">
            <a:spAutoFit/>
          </a:bodyPr>
          <a:lstStyle>
            <a:lvl1pPr algn="r">
              <a:defRPr sz="800" b="0" i="0">
                <a:solidFill>
                  <a:srgbClr val="635C5B"/>
                </a:solidFill>
                <a:latin typeface="+mn-lt"/>
                <a:cs typeface="Gill Sans MT"/>
              </a:defRPr>
            </a:lvl1pPr>
          </a:lstStyle>
          <a:p>
            <a:fld id="{42782948-4DBE-204D-AB9E-B65E067054AE}" type="slidenum">
              <a:rPr lang="en-US" smtClean="0"/>
              <a:pPr/>
              <a:t>‹#›</a:t>
            </a:fld>
            <a:endParaRPr lang="en-US" dirty="0"/>
          </a:p>
        </p:txBody>
      </p:sp>
    </p:spTree>
    <p:extLst>
      <p:ext uri="{BB962C8B-B14F-4D97-AF65-F5344CB8AC3E}">
        <p14:creationId xmlns:p14="http://schemas.microsoft.com/office/powerpoint/2010/main" val="32064599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ue/Gray 1 Content + Bottom Photo">
    <p:bg>
      <p:bgPr>
        <a:solidFill>
          <a:schemeClr val="bg1"/>
        </a:solidFill>
        <a:effectLst/>
      </p:bgPr>
    </p:bg>
    <p:spTree>
      <p:nvGrpSpPr>
        <p:cNvPr id="1" name=""/>
        <p:cNvGrpSpPr/>
        <p:nvPr/>
      </p:nvGrpSpPr>
      <p:grpSpPr>
        <a:xfrm>
          <a:off x="0" y="0"/>
          <a:ext cx="0" cy="0"/>
          <a:chOff x="0" y="0"/>
          <a:chExt cx="0" cy="0"/>
        </a:xfrm>
      </p:grpSpPr>
      <p:sp>
        <p:nvSpPr>
          <p:cNvPr id="15" name="Picture Placeholder 3"/>
          <p:cNvSpPr>
            <a:spLocks noGrp="1"/>
          </p:cNvSpPr>
          <p:nvPr>
            <p:ph type="pic" sz="quarter" idx="10" hasCustomPrompt="1"/>
          </p:nvPr>
        </p:nvSpPr>
        <p:spPr>
          <a:xfrm>
            <a:off x="152400" y="3448439"/>
            <a:ext cx="8839200" cy="3030182"/>
          </a:xfrm>
          <a:no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13" name="Title 1"/>
          <p:cNvSpPr>
            <a:spLocks noGrp="1"/>
          </p:cNvSpPr>
          <p:nvPr>
            <p:ph type="title" hasCustomPrompt="1"/>
          </p:nvPr>
        </p:nvSpPr>
        <p:spPr>
          <a:xfrm>
            <a:off x="686104" y="848380"/>
            <a:ext cx="7772400" cy="523220"/>
          </a:xfrm>
        </p:spPr>
        <p:txBody>
          <a:bodyPr anchor="b" anchorCtr="0">
            <a:spAutoFit/>
          </a:bodyPr>
          <a:lstStyle>
            <a:lvl1pPr>
              <a:defRPr>
                <a:solidFill>
                  <a:schemeClr val="tx2"/>
                </a:solidFill>
              </a:defRPr>
            </a:lvl1pPr>
          </a:lstStyle>
          <a:p>
            <a:r>
              <a:rPr lang="en-US" dirty="0"/>
              <a:t>CLICK TO EDIT MASTER TITLE STYLE</a:t>
            </a:r>
          </a:p>
        </p:txBody>
      </p:sp>
      <p:sp>
        <p:nvSpPr>
          <p:cNvPr id="4" name="Slide Number Placeholder 5"/>
          <p:cNvSpPr>
            <a:spLocks noGrp="1"/>
          </p:cNvSpPr>
          <p:nvPr>
            <p:ph type="sldNum" sz="quarter" idx="4"/>
          </p:nvPr>
        </p:nvSpPr>
        <p:spPr>
          <a:xfrm>
            <a:off x="6858000" y="6514690"/>
            <a:ext cx="2133600" cy="215444"/>
          </a:xfrm>
          <a:prstGeom prst="rect">
            <a:avLst/>
          </a:prstGeom>
        </p:spPr>
        <p:txBody>
          <a:bodyPr vert="horz" lIns="91440" tIns="45720" rIns="91440" bIns="45720" rtlCol="0" anchor="ctr">
            <a:spAutoFit/>
          </a:bodyPr>
          <a:lstStyle>
            <a:lvl1pPr algn="r">
              <a:defRPr sz="800" b="0" i="0">
                <a:solidFill>
                  <a:srgbClr val="635C5B"/>
                </a:solidFill>
                <a:latin typeface="+mn-lt"/>
                <a:cs typeface="Gill Sans MT"/>
              </a:defRPr>
            </a:lvl1pPr>
          </a:lstStyle>
          <a:p>
            <a:fld id="{42782948-4DBE-204D-AB9E-B65E067054AE}" type="slidenum">
              <a:rPr lang="en-US" smtClean="0"/>
              <a:pPr/>
              <a:t>‹#›</a:t>
            </a:fld>
            <a:endParaRPr lang="en-US" dirty="0"/>
          </a:p>
        </p:txBody>
      </p:sp>
    </p:spTree>
    <p:extLst>
      <p:ext uri="{BB962C8B-B14F-4D97-AF65-F5344CB8AC3E}">
        <p14:creationId xmlns:p14="http://schemas.microsoft.com/office/powerpoint/2010/main" val="2842606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ue/Gray 1 Content + Right Photo">
    <p:spTree>
      <p:nvGrpSpPr>
        <p:cNvPr id="1" name=""/>
        <p:cNvGrpSpPr/>
        <p:nvPr/>
      </p:nvGrpSpPr>
      <p:grpSpPr>
        <a:xfrm>
          <a:off x="0" y="0"/>
          <a:ext cx="0" cy="0"/>
          <a:chOff x="0" y="0"/>
          <a:chExt cx="0" cy="0"/>
        </a:xfrm>
      </p:grpSpPr>
      <p:sp>
        <p:nvSpPr>
          <p:cNvPr id="2" name="Rectangle 1"/>
          <p:cNvSpPr/>
          <p:nvPr userDrawn="1"/>
        </p:nvSpPr>
        <p:spPr>
          <a:xfrm>
            <a:off x="162128" y="149157"/>
            <a:ext cx="4306111" cy="6543473"/>
          </a:xfrm>
          <a:prstGeom prst="rect">
            <a:avLst/>
          </a:prstGeom>
          <a:solidFill>
            <a:srgbClr val="E7E7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3"/>
          <p:cNvSpPr>
            <a:spLocks noGrp="1"/>
          </p:cNvSpPr>
          <p:nvPr>
            <p:ph type="pic" sz="quarter" idx="10" hasCustomPrompt="1"/>
          </p:nvPr>
        </p:nvSpPr>
        <p:spPr>
          <a:xfrm>
            <a:off x="4572000" y="152400"/>
            <a:ext cx="4419600" cy="6553200"/>
          </a:xfrm>
          <a:noFill/>
          <a:ln>
            <a:noFill/>
          </a:ln>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6" name="Title 1"/>
          <p:cNvSpPr>
            <a:spLocks noGrp="1"/>
          </p:cNvSpPr>
          <p:nvPr>
            <p:ph type="title" hasCustomPrompt="1"/>
          </p:nvPr>
        </p:nvSpPr>
        <p:spPr>
          <a:xfrm>
            <a:off x="686103" y="103763"/>
            <a:ext cx="3688470" cy="1044102"/>
          </a:xfrm>
        </p:spPr>
        <p:txBody>
          <a:bodyPr anchor="b" anchorCtr="0">
            <a:noAutofit/>
          </a:bodyPr>
          <a:lstStyle>
            <a:lvl1pPr>
              <a:lnSpc>
                <a:spcPct val="100000"/>
              </a:lnSpc>
              <a:defRPr sz="2600">
                <a:solidFill>
                  <a:schemeClr val="tx2"/>
                </a:solidFill>
              </a:defRPr>
            </a:lvl1pPr>
          </a:lstStyle>
          <a:p>
            <a:r>
              <a:rPr lang="en-US" dirty="0"/>
              <a:t>CLICK TO EDIT MASTER TITLE STYLE</a:t>
            </a:r>
          </a:p>
        </p:txBody>
      </p:sp>
      <p:sp>
        <p:nvSpPr>
          <p:cNvPr id="7" name="Content Placeholder 2"/>
          <p:cNvSpPr>
            <a:spLocks noGrp="1"/>
          </p:cNvSpPr>
          <p:nvPr>
            <p:ph sz="half" idx="1"/>
          </p:nvPr>
        </p:nvSpPr>
        <p:spPr>
          <a:xfrm>
            <a:off x="696495" y="1185154"/>
            <a:ext cx="3802770" cy="5413073"/>
          </a:xfrm>
        </p:spPr>
        <p:txBody>
          <a:bodyPr>
            <a:normAutofit/>
          </a:bodyPr>
          <a:lstStyle>
            <a:lvl1pPr>
              <a:defRPr sz="2000">
                <a:solidFill>
                  <a:srgbClr val="6C6463"/>
                </a:solidFill>
                <a:latin typeface="+mn-lt"/>
              </a:defRPr>
            </a:lvl1pPr>
            <a:lvl2pPr>
              <a:spcAft>
                <a:spcPts val="600"/>
              </a:spcAft>
              <a:defRPr sz="1800">
                <a:solidFill>
                  <a:srgbClr val="6C6463"/>
                </a:solidFill>
                <a:latin typeface="+mn-lt"/>
              </a:defRPr>
            </a:lvl2pPr>
            <a:lvl3pPr>
              <a:spcBef>
                <a:spcPts val="0"/>
              </a:spcBef>
              <a:spcAft>
                <a:spcPts val="600"/>
              </a:spcAft>
              <a:defRPr sz="1600">
                <a:solidFill>
                  <a:srgbClr val="6C6463"/>
                </a:solidFill>
                <a:latin typeface="+mn-lt"/>
              </a:defRPr>
            </a:lvl3pPr>
            <a:lvl4pPr>
              <a:defRPr sz="1400">
                <a:solidFill>
                  <a:srgbClr val="6C6463"/>
                </a:solidFill>
                <a:latin typeface="+mn-lt"/>
              </a:defRPr>
            </a:lvl4pPr>
            <a:lvl5pPr>
              <a:defRPr sz="1600">
                <a:solidFill>
                  <a:srgbClr val="6C6463"/>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p:txBody>
      </p:sp>
      <p:sp>
        <p:nvSpPr>
          <p:cNvPr id="8" name="Slide Number Placeholder 5"/>
          <p:cNvSpPr>
            <a:spLocks noGrp="1"/>
          </p:cNvSpPr>
          <p:nvPr>
            <p:ph type="sldNum" sz="quarter" idx="4"/>
          </p:nvPr>
        </p:nvSpPr>
        <p:spPr>
          <a:xfrm>
            <a:off x="6858000" y="6514690"/>
            <a:ext cx="2133600" cy="215444"/>
          </a:xfrm>
          <a:prstGeom prst="rect">
            <a:avLst/>
          </a:prstGeom>
        </p:spPr>
        <p:txBody>
          <a:bodyPr vert="horz" lIns="91440" tIns="45720" rIns="91440" bIns="45720" rtlCol="0" anchor="ctr">
            <a:spAutoFit/>
          </a:bodyPr>
          <a:lstStyle>
            <a:lvl1pPr algn="r">
              <a:defRPr sz="800" b="0" i="0">
                <a:solidFill>
                  <a:srgbClr val="635C5B"/>
                </a:solidFill>
                <a:latin typeface="+mn-lt"/>
                <a:cs typeface="Gill Sans MT"/>
              </a:defRPr>
            </a:lvl1pPr>
          </a:lstStyle>
          <a:p>
            <a:fld id="{42782948-4DBE-204D-AB9E-B65E067054AE}" type="slidenum">
              <a:rPr lang="en-US" smtClean="0"/>
              <a:pPr/>
              <a:t>‹#›</a:t>
            </a:fld>
            <a:endParaRPr lang="en-US" dirty="0"/>
          </a:p>
        </p:txBody>
      </p:sp>
    </p:spTree>
    <p:extLst>
      <p:ext uri="{BB962C8B-B14F-4D97-AF65-F5344CB8AC3E}">
        <p14:creationId xmlns:p14="http://schemas.microsoft.com/office/powerpoint/2010/main" val="21191757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ue/Gray Title Only">
    <p:spTree>
      <p:nvGrpSpPr>
        <p:cNvPr id="1" name=""/>
        <p:cNvGrpSpPr/>
        <p:nvPr/>
      </p:nvGrpSpPr>
      <p:grpSpPr>
        <a:xfrm>
          <a:off x="0" y="0"/>
          <a:ext cx="0" cy="0"/>
          <a:chOff x="0" y="0"/>
          <a:chExt cx="0" cy="0"/>
        </a:xfrm>
      </p:grpSpPr>
      <p:sp>
        <p:nvSpPr>
          <p:cNvPr id="19" name="Rectangle 18"/>
          <p:cNvSpPr/>
          <p:nvPr userDrawn="1"/>
        </p:nvSpPr>
        <p:spPr>
          <a:xfrm>
            <a:off x="4578485" y="149157"/>
            <a:ext cx="4422843" cy="6543473"/>
          </a:xfrm>
          <a:prstGeom prst="rect">
            <a:avLst/>
          </a:prstGeom>
          <a:solidFill>
            <a:srgbClr val="E7E7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itle 1"/>
          <p:cNvSpPr>
            <a:spLocks noGrp="1"/>
          </p:cNvSpPr>
          <p:nvPr>
            <p:ph type="title" hasCustomPrompt="1"/>
          </p:nvPr>
        </p:nvSpPr>
        <p:spPr>
          <a:xfrm>
            <a:off x="4877104" y="2971800"/>
            <a:ext cx="3885896" cy="954107"/>
          </a:xfrm>
        </p:spPr>
        <p:txBody>
          <a:bodyPr wrap="square" anchor="b" anchorCtr="0">
            <a:spAutoFit/>
          </a:bodyPr>
          <a:lstStyle>
            <a:lvl1pPr>
              <a:defRPr>
                <a:solidFill>
                  <a:srgbClr val="002F6C"/>
                </a:solidFill>
              </a:defRPr>
            </a:lvl1pPr>
          </a:lstStyle>
          <a:p>
            <a:r>
              <a:rPr lang="en-US" dirty="0"/>
              <a:t>CLICK TO EDIT MASTER TITLE STYLE</a:t>
            </a:r>
          </a:p>
        </p:txBody>
      </p:sp>
      <p:sp>
        <p:nvSpPr>
          <p:cNvPr id="10" name="Picture Placeholder 3"/>
          <p:cNvSpPr>
            <a:spLocks noGrp="1"/>
          </p:cNvSpPr>
          <p:nvPr>
            <p:ph type="pic" sz="quarter" idx="10" hasCustomPrompt="1"/>
          </p:nvPr>
        </p:nvSpPr>
        <p:spPr>
          <a:xfrm>
            <a:off x="152400" y="152400"/>
            <a:ext cx="4419600" cy="6553200"/>
          </a:xfrm>
          <a:noFill/>
          <a:ln>
            <a:noFill/>
          </a:ln>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6" name="Slide Number Placeholder 5"/>
          <p:cNvSpPr>
            <a:spLocks noGrp="1"/>
          </p:cNvSpPr>
          <p:nvPr>
            <p:ph type="sldNum" sz="quarter" idx="4"/>
          </p:nvPr>
        </p:nvSpPr>
        <p:spPr>
          <a:xfrm>
            <a:off x="6858000" y="6514690"/>
            <a:ext cx="2133600" cy="215444"/>
          </a:xfrm>
          <a:prstGeom prst="rect">
            <a:avLst/>
          </a:prstGeom>
        </p:spPr>
        <p:txBody>
          <a:bodyPr vert="horz" lIns="91440" tIns="45720" rIns="91440" bIns="45720" rtlCol="0" anchor="ctr">
            <a:spAutoFit/>
          </a:bodyPr>
          <a:lstStyle>
            <a:lvl1pPr algn="r">
              <a:defRPr sz="800" b="0" i="0">
                <a:solidFill>
                  <a:srgbClr val="635C5B"/>
                </a:solidFill>
                <a:latin typeface="+mn-lt"/>
                <a:cs typeface="Gill Sans MT"/>
              </a:defRPr>
            </a:lvl1pPr>
          </a:lstStyle>
          <a:p>
            <a:fld id="{42782948-4DBE-204D-AB9E-B65E067054AE}" type="slidenum">
              <a:rPr lang="en-US" smtClean="0"/>
              <a:pPr/>
              <a:t>‹#›</a:t>
            </a:fld>
            <a:endParaRPr lang="en-US" dirty="0"/>
          </a:p>
        </p:txBody>
      </p:sp>
    </p:spTree>
    <p:extLst>
      <p:ext uri="{BB962C8B-B14F-4D97-AF65-F5344CB8AC3E}">
        <p14:creationId xmlns:p14="http://schemas.microsoft.com/office/powerpoint/2010/main" val="338154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Full Blue">
    <p:bg>
      <p:bgRef idx="1001">
        <a:schemeClr val="bg1"/>
      </p:bgRef>
    </p:bg>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685800" y="2152994"/>
            <a:ext cx="8380708" cy="1077133"/>
          </a:xfrm>
        </p:spPr>
        <p:txBody>
          <a:bodyPr anchor="b" anchorCtr="0">
            <a:noAutofit/>
          </a:bodyPr>
          <a:lstStyle>
            <a:lvl1pPr>
              <a:lnSpc>
                <a:spcPct val="90000"/>
              </a:lnSpc>
              <a:defRPr sz="3200">
                <a:solidFill>
                  <a:srgbClr val="FFFFFF"/>
                </a:solidFill>
              </a:defRPr>
            </a:lvl1pPr>
          </a:lstStyle>
          <a:p>
            <a:r>
              <a:rPr lang="en-US" dirty="0"/>
              <a:t>CLICK TO EDIT MASTER TITLE STYLE</a:t>
            </a:r>
          </a:p>
        </p:txBody>
      </p:sp>
      <p:sp>
        <p:nvSpPr>
          <p:cNvPr id="15" name="Subtitle 2"/>
          <p:cNvSpPr>
            <a:spLocks noGrp="1"/>
          </p:cNvSpPr>
          <p:nvPr>
            <p:ph type="subTitle" idx="1" hasCustomPrompt="1"/>
          </p:nvPr>
        </p:nvSpPr>
        <p:spPr>
          <a:xfrm>
            <a:off x="685799" y="3361863"/>
            <a:ext cx="8396208" cy="635431"/>
          </a:xfrm>
        </p:spPr>
        <p:txBody>
          <a:bodyPr>
            <a:noAutofit/>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88621" y="303573"/>
            <a:ext cx="1842837" cy="576331"/>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04658" y="363491"/>
            <a:ext cx="1607094" cy="479728"/>
          </a:xfrm>
          <a:prstGeom prst="rect">
            <a:avLst/>
          </a:prstGeom>
        </p:spPr>
      </p:pic>
    </p:spTree>
    <p:extLst>
      <p:ext uri="{BB962C8B-B14F-4D97-AF65-F5344CB8AC3E}">
        <p14:creationId xmlns:p14="http://schemas.microsoft.com/office/powerpoint/2010/main" val="48945278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Divider - Full Blue">
    <p:bg>
      <p:bgPr>
        <a:solidFill>
          <a:srgbClr val="002F6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75740" y="827782"/>
            <a:ext cx="6899223" cy="1077218"/>
          </a:xfrm>
        </p:spPr>
        <p:txBody>
          <a:bodyPr wrap="square" anchor="t" anchorCtr="0">
            <a:spAutoFit/>
          </a:bodyPr>
          <a:lstStyle>
            <a:lvl1pPr>
              <a:defRPr sz="3200">
                <a:solidFill>
                  <a:srgbClr val="FFFFFF"/>
                </a:solidFill>
              </a:defRPr>
            </a:lvl1pPr>
          </a:lstStyle>
          <a:p>
            <a:r>
              <a:rPr lang="en-US" dirty="0"/>
              <a:t>CLICK TO EDIT MASTER TITLE STYLE</a:t>
            </a:r>
          </a:p>
        </p:txBody>
      </p:sp>
      <p:sp>
        <p:nvSpPr>
          <p:cNvPr id="10" name="Slide Number Placeholder 5"/>
          <p:cNvSpPr>
            <a:spLocks noGrp="1"/>
          </p:cNvSpPr>
          <p:nvPr>
            <p:ph type="sldNum" sz="quarter" idx="4"/>
          </p:nvPr>
        </p:nvSpPr>
        <p:spPr>
          <a:xfrm>
            <a:off x="6858000" y="6514690"/>
            <a:ext cx="2133600" cy="215444"/>
          </a:xfrm>
          <a:prstGeom prst="rect">
            <a:avLst/>
          </a:prstGeom>
        </p:spPr>
        <p:txBody>
          <a:bodyPr vert="horz" lIns="91440" tIns="45720" rIns="91440" bIns="45720" rtlCol="0" anchor="ctr">
            <a:spAutoFit/>
          </a:bodyPr>
          <a:lstStyle>
            <a:lvl1pPr algn="r">
              <a:defRPr sz="800" b="0" i="0">
                <a:solidFill>
                  <a:schemeClr val="bg1"/>
                </a:solidFill>
                <a:latin typeface="+mn-lt"/>
                <a:cs typeface="Gill Sans MT"/>
              </a:defRPr>
            </a:lvl1pPr>
          </a:lstStyle>
          <a:p>
            <a:fld id="{42782948-4DBE-204D-AB9E-B65E067054AE}" type="slidenum">
              <a:rPr lang="en-US" smtClean="0"/>
              <a:pPr/>
              <a:t>‹#›</a:t>
            </a:fld>
            <a:endParaRPr lang="en-US" dirty="0"/>
          </a:p>
        </p:txBody>
      </p:sp>
    </p:spTree>
    <p:extLst>
      <p:ext uri="{BB962C8B-B14F-4D97-AF65-F5344CB8AC3E}">
        <p14:creationId xmlns:p14="http://schemas.microsoft.com/office/powerpoint/2010/main" val="226293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White 1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186774"/>
            <a:ext cx="7772400" cy="5304817"/>
          </a:xfrm>
        </p:spPr>
        <p:txBody>
          <a:bodyPr/>
          <a:lstStyle>
            <a:lvl1pPr>
              <a:defRPr>
                <a:solidFill>
                  <a:schemeClr val="tx1"/>
                </a:solidFill>
              </a:defRPr>
            </a:lvl1pPr>
            <a:lvl2pPr>
              <a:defRPr>
                <a:solidFill>
                  <a:schemeClr val="tx1"/>
                </a:solidFill>
              </a:defRPr>
            </a:lvl2pPr>
          </a:lstStyle>
          <a:p>
            <a:pPr lvl="0"/>
            <a:r>
              <a:rPr lang="en-US"/>
              <a:t>Edit Master text styles</a:t>
            </a:r>
          </a:p>
          <a:p>
            <a:pPr lvl="1"/>
            <a:r>
              <a:rPr lang="en-US"/>
              <a:t>Second level</a:t>
            </a:r>
          </a:p>
        </p:txBody>
      </p:sp>
      <p:sp>
        <p:nvSpPr>
          <p:cNvPr id="11" name="Title 1"/>
          <p:cNvSpPr>
            <a:spLocks noGrp="1"/>
          </p:cNvSpPr>
          <p:nvPr>
            <p:ph type="title" hasCustomPrompt="1"/>
          </p:nvPr>
        </p:nvSpPr>
        <p:spPr>
          <a:xfrm>
            <a:off x="686104" y="103762"/>
            <a:ext cx="7772400" cy="881973"/>
          </a:xfrm>
        </p:spPr>
        <p:txBody>
          <a:bodyPr anchor="b" anchorCtr="0">
            <a:noAutofit/>
          </a:bodyPr>
          <a:lstStyle>
            <a:lvl1pPr>
              <a:lnSpc>
                <a:spcPct val="100000"/>
              </a:lnSpc>
              <a:defRPr>
                <a:solidFill>
                  <a:schemeClr val="tx2"/>
                </a:solidFill>
              </a:defRPr>
            </a:lvl1pPr>
          </a:lstStyle>
          <a:p>
            <a:r>
              <a:rPr lang="en-US" dirty="0"/>
              <a:t>CLICK TO EDIT MASTER TITLE STYLE</a:t>
            </a:r>
          </a:p>
        </p:txBody>
      </p:sp>
      <p:sp>
        <p:nvSpPr>
          <p:cNvPr id="6" name="Rectangle 5"/>
          <p:cNvSpPr/>
          <p:nvPr userDrawn="1"/>
        </p:nvSpPr>
        <p:spPr>
          <a:xfrm>
            <a:off x="0" y="1066800"/>
            <a:ext cx="208990" cy="56841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C2113A"/>
              </a:solidFill>
              <a:latin typeface="Calibri"/>
            </a:endParaRPr>
          </a:p>
        </p:txBody>
      </p:sp>
      <p:cxnSp>
        <p:nvCxnSpPr>
          <p:cNvPr id="7" name="Straight Connector 6"/>
          <p:cNvCxnSpPr/>
          <p:nvPr userDrawn="1"/>
        </p:nvCxnSpPr>
        <p:spPr>
          <a:xfrm>
            <a:off x="0" y="1066800"/>
            <a:ext cx="5416550" cy="0"/>
          </a:xfrm>
          <a:prstGeom prst="line">
            <a:avLst/>
          </a:prstGeom>
          <a:ln>
            <a:solidFill>
              <a:srgbClr val="002F6C"/>
            </a:solidFill>
          </a:ln>
          <a:effectLst/>
        </p:spPr>
        <p:style>
          <a:lnRef idx="2">
            <a:schemeClr val="accent1"/>
          </a:lnRef>
          <a:fillRef idx="0">
            <a:schemeClr val="accent1"/>
          </a:fillRef>
          <a:effectRef idx="1">
            <a:schemeClr val="accent1"/>
          </a:effectRef>
          <a:fontRef idx="minor">
            <a:schemeClr val="tx1"/>
          </a:fontRef>
        </p:style>
      </p:cxnSp>
      <p:sp>
        <p:nvSpPr>
          <p:cNvPr id="8" name="Slide Number Placeholder 5"/>
          <p:cNvSpPr>
            <a:spLocks noGrp="1"/>
          </p:cNvSpPr>
          <p:nvPr>
            <p:ph type="sldNum" sz="quarter" idx="4"/>
          </p:nvPr>
        </p:nvSpPr>
        <p:spPr>
          <a:xfrm>
            <a:off x="6858000" y="6514690"/>
            <a:ext cx="2133600" cy="215444"/>
          </a:xfrm>
          <a:prstGeom prst="rect">
            <a:avLst/>
          </a:prstGeom>
        </p:spPr>
        <p:txBody>
          <a:bodyPr vert="horz" lIns="91440" tIns="45720" rIns="91440" bIns="45720" rtlCol="0" anchor="ctr">
            <a:spAutoFit/>
          </a:bodyPr>
          <a:lstStyle>
            <a:lvl1pPr algn="r">
              <a:defRPr sz="800" b="0" i="0">
                <a:solidFill>
                  <a:srgbClr val="635C5B"/>
                </a:solidFill>
                <a:latin typeface="+mn-lt"/>
                <a:cs typeface="Gill Sans MT"/>
              </a:defRPr>
            </a:lvl1pPr>
          </a:lstStyle>
          <a:p>
            <a:fld id="{42782948-4DBE-204D-AB9E-B65E067054AE}" type="slidenum">
              <a:rPr lang="en-US" smtClean="0"/>
              <a:pPr/>
              <a:t>‹#›</a:t>
            </a:fld>
            <a:endParaRPr lang="en-US" dirty="0"/>
          </a:p>
        </p:txBody>
      </p:sp>
      <p:pic>
        <p:nvPicPr>
          <p:cNvPr id="4" name="Picture 3">
            <a:extLst>
              <a:ext uri="{FF2B5EF4-FFF2-40B4-BE49-F238E27FC236}">
                <a16:creationId xmlns:a16="http://schemas.microsoft.com/office/drawing/2014/main" id="{6DAE1C3B-9DE2-487D-B857-90571DE29FCB}"/>
              </a:ext>
            </a:extLst>
          </p:cNvPr>
          <p:cNvPicPr>
            <a:picLocks noChangeAspect="1"/>
          </p:cNvPicPr>
          <p:nvPr userDrawn="1"/>
        </p:nvPicPr>
        <p:blipFill>
          <a:blip r:embed="rId2"/>
          <a:stretch>
            <a:fillRect/>
          </a:stretch>
        </p:blipFill>
        <p:spPr>
          <a:xfrm>
            <a:off x="45417" y="381758"/>
            <a:ext cx="635681" cy="640080"/>
          </a:xfrm>
          <a:prstGeom prst="rect">
            <a:avLst/>
          </a:prstGeom>
        </p:spPr>
      </p:pic>
    </p:spTree>
    <p:extLst>
      <p:ext uri="{BB962C8B-B14F-4D97-AF65-F5344CB8AC3E}">
        <p14:creationId xmlns:p14="http://schemas.microsoft.com/office/powerpoint/2010/main" val="130423190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White 2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185154"/>
            <a:ext cx="3809696" cy="5286982"/>
          </a:xfrm>
        </p:spPr>
        <p:txBody>
          <a:bodyPr>
            <a:normAutofit/>
          </a:bodyPr>
          <a:lstStyle>
            <a:lvl1pPr>
              <a:defRPr sz="2000">
                <a:solidFill>
                  <a:srgbClr val="000000"/>
                </a:solidFill>
                <a:latin typeface="+mn-lt"/>
              </a:defRPr>
            </a:lvl1pPr>
            <a:lvl2pPr>
              <a:spcAft>
                <a:spcPts val="600"/>
              </a:spcAft>
              <a:defRPr sz="1800">
                <a:solidFill>
                  <a:srgbClr val="000000"/>
                </a:solidFill>
                <a:latin typeface="+mn-lt"/>
              </a:defRPr>
            </a:lvl2pPr>
            <a:lvl3pPr>
              <a:spcBef>
                <a:spcPts val="0"/>
              </a:spcBef>
              <a:spcAft>
                <a:spcPts val="600"/>
              </a:spcAft>
              <a:defRPr sz="1600">
                <a:solidFill>
                  <a:srgbClr val="000000"/>
                </a:solidFill>
                <a:latin typeface="+mn-lt"/>
              </a:defRPr>
            </a:lvl3pPr>
            <a:lvl4pPr>
              <a:defRPr sz="1400">
                <a:solidFill>
                  <a:srgbClr val="000000"/>
                </a:solidFill>
                <a:latin typeface="+mn-lt"/>
              </a:defRPr>
            </a:lvl4pPr>
            <a:lvl5pPr>
              <a:defRPr sz="1600">
                <a:solidFill>
                  <a:srgbClr val="6C6463"/>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0" y="1185154"/>
            <a:ext cx="3810304" cy="5286982"/>
          </a:xfrm>
        </p:spPr>
        <p:txBody>
          <a:bodyPr>
            <a:normAutofit/>
          </a:bodyPr>
          <a:lstStyle>
            <a:lvl1pPr>
              <a:defRPr sz="2000">
                <a:solidFill>
                  <a:srgbClr val="000000"/>
                </a:solidFill>
                <a:latin typeface="+mn-lt"/>
              </a:defRPr>
            </a:lvl1pPr>
            <a:lvl2pPr>
              <a:spcAft>
                <a:spcPts val="600"/>
              </a:spcAft>
              <a:defRPr sz="1800">
                <a:solidFill>
                  <a:srgbClr val="000000"/>
                </a:solidFill>
                <a:latin typeface="+mn-lt"/>
              </a:defRPr>
            </a:lvl2pPr>
            <a:lvl3pPr>
              <a:spcBef>
                <a:spcPts val="0"/>
              </a:spcBef>
              <a:spcAft>
                <a:spcPts val="600"/>
              </a:spcAft>
              <a:defRPr sz="1600">
                <a:solidFill>
                  <a:srgbClr val="000000"/>
                </a:solidFill>
                <a:latin typeface="+mn-lt"/>
              </a:defRPr>
            </a:lvl3pPr>
            <a:lvl4pPr>
              <a:spcBef>
                <a:spcPts val="0"/>
              </a:spcBef>
              <a:defRPr sz="1400">
                <a:solidFill>
                  <a:srgbClr val="000000"/>
                </a:solidFill>
                <a:latin typeface="+mn-lt"/>
              </a:defRPr>
            </a:lvl4pPr>
            <a:lvl5pPr>
              <a:defRPr sz="1600">
                <a:solidFill>
                  <a:srgbClr val="6C6463"/>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p:txBody>
      </p:sp>
      <p:sp>
        <p:nvSpPr>
          <p:cNvPr id="8" name="Title 1"/>
          <p:cNvSpPr>
            <a:spLocks noGrp="1"/>
          </p:cNvSpPr>
          <p:nvPr>
            <p:ph type="title" hasCustomPrompt="1"/>
          </p:nvPr>
        </p:nvSpPr>
        <p:spPr>
          <a:xfrm>
            <a:off x="686104" y="103762"/>
            <a:ext cx="7772400" cy="881973"/>
          </a:xfrm>
        </p:spPr>
        <p:txBody>
          <a:bodyPr anchor="b" anchorCtr="0">
            <a:noAutofit/>
          </a:bodyPr>
          <a:lstStyle>
            <a:lvl1pPr>
              <a:lnSpc>
                <a:spcPct val="100000"/>
              </a:lnSpc>
              <a:defRPr>
                <a:solidFill>
                  <a:schemeClr val="tx2"/>
                </a:solidFill>
              </a:defRPr>
            </a:lvl1pPr>
          </a:lstStyle>
          <a:p>
            <a:r>
              <a:rPr lang="en-US" dirty="0"/>
              <a:t>CLICK TO EDIT MASTER TITLE STYLE</a:t>
            </a:r>
          </a:p>
        </p:txBody>
      </p:sp>
      <p:sp>
        <p:nvSpPr>
          <p:cNvPr id="9" name="Rectangle 8"/>
          <p:cNvSpPr/>
          <p:nvPr userDrawn="1"/>
        </p:nvSpPr>
        <p:spPr>
          <a:xfrm>
            <a:off x="0" y="1066800"/>
            <a:ext cx="208990" cy="56841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C2113A"/>
              </a:solidFill>
              <a:latin typeface="Calibri"/>
            </a:endParaRPr>
          </a:p>
        </p:txBody>
      </p:sp>
      <p:cxnSp>
        <p:nvCxnSpPr>
          <p:cNvPr id="13" name="Straight Connector 12"/>
          <p:cNvCxnSpPr/>
          <p:nvPr userDrawn="1"/>
        </p:nvCxnSpPr>
        <p:spPr>
          <a:xfrm>
            <a:off x="0" y="1066800"/>
            <a:ext cx="5416550" cy="0"/>
          </a:xfrm>
          <a:prstGeom prst="line">
            <a:avLst/>
          </a:prstGeom>
          <a:ln>
            <a:solidFill>
              <a:srgbClr val="002F6C"/>
            </a:solidFill>
          </a:ln>
          <a:effectLst/>
        </p:spPr>
        <p:style>
          <a:lnRef idx="2">
            <a:schemeClr val="accent1"/>
          </a:lnRef>
          <a:fillRef idx="0">
            <a:schemeClr val="accent1"/>
          </a:fillRef>
          <a:effectRef idx="1">
            <a:schemeClr val="accent1"/>
          </a:effectRef>
          <a:fontRef idx="minor">
            <a:schemeClr val="tx1"/>
          </a:fontRef>
        </p:style>
      </p:cxnSp>
      <p:sp>
        <p:nvSpPr>
          <p:cNvPr id="10" name="Slide Number Placeholder 5"/>
          <p:cNvSpPr>
            <a:spLocks noGrp="1"/>
          </p:cNvSpPr>
          <p:nvPr>
            <p:ph type="sldNum" sz="quarter" idx="4"/>
          </p:nvPr>
        </p:nvSpPr>
        <p:spPr>
          <a:xfrm>
            <a:off x="6858000" y="6514690"/>
            <a:ext cx="2133600" cy="215444"/>
          </a:xfrm>
          <a:prstGeom prst="rect">
            <a:avLst/>
          </a:prstGeom>
        </p:spPr>
        <p:txBody>
          <a:bodyPr vert="horz" lIns="91440" tIns="45720" rIns="91440" bIns="45720" rtlCol="0" anchor="ctr">
            <a:spAutoFit/>
          </a:bodyPr>
          <a:lstStyle>
            <a:lvl1pPr algn="r">
              <a:defRPr sz="800" b="0" i="0">
                <a:solidFill>
                  <a:srgbClr val="635C5B"/>
                </a:solidFill>
                <a:latin typeface="+mn-lt"/>
                <a:cs typeface="Gill Sans MT"/>
              </a:defRPr>
            </a:lvl1pPr>
          </a:lstStyle>
          <a:p>
            <a:fld id="{42782948-4DBE-204D-AB9E-B65E067054AE}" type="slidenum">
              <a:rPr lang="en-US" smtClean="0"/>
              <a:pPr/>
              <a:t>‹#›</a:t>
            </a:fld>
            <a:endParaRPr lang="en-US" dirty="0"/>
          </a:p>
        </p:txBody>
      </p:sp>
    </p:spTree>
    <p:extLst>
      <p:ext uri="{BB962C8B-B14F-4D97-AF65-F5344CB8AC3E}">
        <p14:creationId xmlns:p14="http://schemas.microsoft.com/office/powerpoint/2010/main" val="1975118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White 3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193259"/>
            <a:ext cx="2514296" cy="5304817"/>
          </a:xfrm>
        </p:spPr>
        <p:txBody>
          <a:bodyPr>
            <a:normAutofit/>
          </a:bodyPr>
          <a:lstStyle>
            <a:lvl1pPr>
              <a:defRPr sz="2000">
                <a:solidFill>
                  <a:srgbClr val="000000"/>
                </a:solidFill>
              </a:defRPr>
            </a:lvl1pPr>
            <a:lvl2pPr>
              <a:defRPr sz="1800">
                <a:solidFill>
                  <a:srgbClr val="000000"/>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4" name="Content Placeholder 3"/>
          <p:cNvSpPr>
            <a:spLocks noGrp="1"/>
          </p:cNvSpPr>
          <p:nvPr>
            <p:ph sz="half" idx="2"/>
          </p:nvPr>
        </p:nvSpPr>
        <p:spPr>
          <a:xfrm>
            <a:off x="5943600" y="1193259"/>
            <a:ext cx="2514904" cy="5304817"/>
          </a:xfrm>
        </p:spPr>
        <p:txBody>
          <a:bodyPr>
            <a:normAutofit/>
          </a:bodyPr>
          <a:lstStyle>
            <a:lvl1pPr>
              <a:defRPr sz="2000">
                <a:solidFill>
                  <a:srgbClr val="000000"/>
                </a:solidFill>
              </a:defRPr>
            </a:lvl1pPr>
            <a:lvl2pPr>
              <a:defRPr sz="1800">
                <a:solidFill>
                  <a:srgbClr val="000000"/>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10" name="Content Placeholder 3"/>
          <p:cNvSpPr>
            <a:spLocks noGrp="1"/>
          </p:cNvSpPr>
          <p:nvPr>
            <p:ph sz="half" idx="13"/>
          </p:nvPr>
        </p:nvSpPr>
        <p:spPr>
          <a:xfrm>
            <a:off x="3314548" y="1193259"/>
            <a:ext cx="2514904" cy="5304817"/>
          </a:xfrm>
        </p:spPr>
        <p:txBody>
          <a:bodyPr>
            <a:normAutofit/>
          </a:bodyPr>
          <a:lstStyle>
            <a:lvl1pPr>
              <a:defRPr sz="2000">
                <a:solidFill>
                  <a:srgbClr val="000000"/>
                </a:solidFill>
              </a:defRPr>
            </a:lvl1pPr>
            <a:lvl2pPr>
              <a:defRPr sz="1800">
                <a:solidFill>
                  <a:srgbClr val="000000"/>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11" name="Title 1"/>
          <p:cNvSpPr>
            <a:spLocks noGrp="1"/>
          </p:cNvSpPr>
          <p:nvPr>
            <p:ph type="title" hasCustomPrompt="1"/>
          </p:nvPr>
        </p:nvSpPr>
        <p:spPr>
          <a:xfrm>
            <a:off x="686104" y="103762"/>
            <a:ext cx="7772400" cy="881973"/>
          </a:xfrm>
        </p:spPr>
        <p:txBody>
          <a:bodyPr anchor="b" anchorCtr="0">
            <a:noAutofit/>
          </a:bodyPr>
          <a:lstStyle>
            <a:lvl1pPr>
              <a:lnSpc>
                <a:spcPct val="100000"/>
              </a:lnSpc>
              <a:defRPr>
                <a:solidFill>
                  <a:schemeClr val="tx2"/>
                </a:solidFill>
              </a:defRPr>
            </a:lvl1pPr>
          </a:lstStyle>
          <a:p>
            <a:r>
              <a:rPr lang="en-US" dirty="0"/>
              <a:t>CLICK TO EDIT MASTER TITLE STYLE</a:t>
            </a:r>
          </a:p>
        </p:txBody>
      </p:sp>
      <p:sp>
        <p:nvSpPr>
          <p:cNvPr id="14" name="Rectangle 13"/>
          <p:cNvSpPr/>
          <p:nvPr userDrawn="1"/>
        </p:nvSpPr>
        <p:spPr>
          <a:xfrm>
            <a:off x="0" y="1066800"/>
            <a:ext cx="208990" cy="56841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C2113A"/>
              </a:solidFill>
              <a:latin typeface="Calibri"/>
            </a:endParaRPr>
          </a:p>
        </p:txBody>
      </p:sp>
      <p:cxnSp>
        <p:nvCxnSpPr>
          <p:cNvPr id="15" name="Straight Connector 14"/>
          <p:cNvCxnSpPr/>
          <p:nvPr userDrawn="1"/>
        </p:nvCxnSpPr>
        <p:spPr>
          <a:xfrm>
            <a:off x="0" y="1066800"/>
            <a:ext cx="5416550" cy="0"/>
          </a:xfrm>
          <a:prstGeom prst="line">
            <a:avLst/>
          </a:prstGeom>
          <a:ln>
            <a:solidFill>
              <a:srgbClr val="002F6C"/>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5"/>
          <p:cNvSpPr>
            <a:spLocks noGrp="1"/>
          </p:cNvSpPr>
          <p:nvPr>
            <p:ph type="sldNum" sz="quarter" idx="4"/>
          </p:nvPr>
        </p:nvSpPr>
        <p:spPr>
          <a:xfrm>
            <a:off x="6858000" y="6514690"/>
            <a:ext cx="2133600" cy="215444"/>
          </a:xfrm>
          <a:prstGeom prst="rect">
            <a:avLst/>
          </a:prstGeom>
        </p:spPr>
        <p:txBody>
          <a:bodyPr vert="horz" lIns="91440" tIns="45720" rIns="91440" bIns="45720" rtlCol="0" anchor="ctr">
            <a:spAutoFit/>
          </a:bodyPr>
          <a:lstStyle>
            <a:lvl1pPr algn="r">
              <a:defRPr sz="800" b="0" i="0">
                <a:solidFill>
                  <a:srgbClr val="635C5B"/>
                </a:solidFill>
                <a:latin typeface="+mn-lt"/>
                <a:cs typeface="Gill Sans MT"/>
              </a:defRPr>
            </a:lvl1pPr>
          </a:lstStyle>
          <a:p>
            <a:fld id="{42782948-4DBE-204D-AB9E-B65E067054AE}" type="slidenum">
              <a:rPr lang="en-US" smtClean="0"/>
              <a:pPr/>
              <a:t>‹#›</a:t>
            </a:fld>
            <a:endParaRPr lang="en-US" dirty="0"/>
          </a:p>
        </p:txBody>
      </p:sp>
    </p:spTree>
    <p:extLst>
      <p:ext uri="{BB962C8B-B14F-4D97-AF65-F5344CB8AC3E}">
        <p14:creationId xmlns:p14="http://schemas.microsoft.com/office/powerpoint/2010/main" val="2647666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White 1 Content + Righ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5518826" y="152400"/>
            <a:ext cx="3472774" cy="6352309"/>
          </a:xfrm>
          <a:no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8" name="Title 1"/>
          <p:cNvSpPr>
            <a:spLocks noGrp="1"/>
          </p:cNvSpPr>
          <p:nvPr>
            <p:ph type="title" hasCustomPrompt="1"/>
          </p:nvPr>
        </p:nvSpPr>
        <p:spPr>
          <a:xfrm>
            <a:off x="686104" y="103762"/>
            <a:ext cx="4696534" cy="881973"/>
          </a:xfrm>
        </p:spPr>
        <p:txBody>
          <a:bodyPr anchor="b" anchorCtr="0">
            <a:noAutofit/>
          </a:bodyPr>
          <a:lstStyle>
            <a:lvl1pPr>
              <a:lnSpc>
                <a:spcPct val="100000"/>
              </a:lnSpc>
              <a:defRPr>
                <a:solidFill>
                  <a:schemeClr val="tx2"/>
                </a:solidFill>
              </a:defRPr>
            </a:lvl1pPr>
          </a:lstStyle>
          <a:p>
            <a:r>
              <a:rPr lang="en-US" dirty="0"/>
              <a:t>CLICK TO EDIT MASTER TITLE STYLE</a:t>
            </a:r>
          </a:p>
        </p:txBody>
      </p:sp>
      <p:sp>
        <p:nvSpPr>
          <p:cNvPr id="9" name="Rectangle 8"/>
          <p:cNvSpPr/>
          <p:nvPr userDrawn="1"/>
        </p:nvSpPr>
        <p:spPr>
          <a:xfrm>
            <a:off x="0" y="1066800"/>
            <a:ext cx="208990" cy="56841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C2113A"/>
              </a:solidFill>
              <a:latin typeface="Calibri"/>
            </a:endParaRPr>
          </a:p>
        </p:txBody>
      </p:sp>
      <p:cxnSp>
        <p:nvCxnSpPr>
          <p:cNvPr id="11" name="Straight Connector 10"/>
          <p:cNvCxnSpPr/>
          <p:nvPr userDrawn="1"/>
        </p:nvCxnSpPr>
        <p:spPr>
          <a:xfrm>
            <a:off x="0" y="1066800"/>
            <a:ext cx="5416550" cy="0"/>
          </a:xfrm>
          <a:prstGeom prst="line">
            <a:avLst/>
          </a:prstGeom>
          <a:ln>
            <a:solidFill>
              <a:srgbClr val="002F6C"/>
            </a:solidFill>
          </a:ln>
          <a:effectLst/>
        </p:spPr>
        <p:style>
          <a:lnRef idx="2">
            <a:schemeClr val="accent1"/>
          </a:lnRef>
          <a:fillRef idx="0">
            <a:schemeClr val="accent1"/>
          </a:fillRef>
          <a:effectRef idx="1">
            <a:schemeClr val="accent1"/>
          </a:effectRef>
          <a:fontRef idx="minor">
            <a:schemeClr val="tx1"/>
          </a:fontRef>
        </p:style>
      </p:cxnSp>
      <p:sp>
        <p:nvSpPr>
          <p:cNvPr id="12" name="Content Placeholder 2"/>
          <p:cNvSpPr>
            <a:spLocks noGrp="1"/>
          </p:cNvSpPr>
          <p:nvPr>
            <p:ph sz="half" idx="1"/>
          </p:nvPr>
        </p:nvSpPr>
        <p:spPr>
          <a:xfrm>
            <a:off x="696494" y="1185154"/>
            <a:ext cx="4696387" cy="5558546"/>
          </a:xfrm>
        </p:spPr>
        <p:txBody>
          <a:bodyPr>
            <a:normAutofit/>
          </a:bodyPr>
          <a:lstStyle>
            <a:lvl1pPr>
              <a:defRPr sz="2000">
                <a:solidFill>
                  <a:srgbClr val="6C6463"/>
                </a:solidFill>
                <a:latin typeface="+mn-lt"/>
              </a:defRPr>
            </a:lvl1pPr>
            <a:lvl2pPr>
              <a:spcAft>
                <a:spcPts val="600"/>
              </a:spcAft>
              <a:defRPr sz="1800">
                <a:solidFill>
                  <a:srgbClr val="6C6463"/>
                </a:solidFill>
                <a:latin typeface="+mn-lt"/>
              </a:defRPr>
            </a:lvl2pPr>
            <a:lvl3pPr>
              <a:spcBef>
                <a:spcPts val="0"/>
              </a:spcBef>
              <a:spcAft>
                <a:spcPts val="600"/>
              </a:spcAft>
              <a:defRPr sz="1600">
                <a:solidFill>
                  <a:srgbClr val="6C6463"/>
                </a:solidFill>
                <a:latin typeface="+mn-lt"/>
              </a:defRPr>
            </a:lvl3pPr>
            <a:lvl4pPr>
              <a:defRPr sz="1400">
                <a:solidFill>
                  <a:srgbClr val="6C6463"/>
                </a:solidFill>
                <a:latin typeface="+mn-lt"/>
              </a:defRPr>
            </a:lvl4pPr>
            <a:lvl5pPr>
              <a:defRPr sz="1600">
                <a:solidFill>
                  <a:srgbClr val="6C6463"/>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p:txBody>
      </p:sp>
      <p:sp>
        <p:nvSpPr>
          <p:cNvPr id="13" name="Slide Number Placeholder 5"/>
          <p:cNvSpPr>
            <a:spLocks noGrp="1"/>
          </p:cNvSpPr>
          <p:nvPr>
            <p:ph type="sldNum" sz="quarter" idx="4"/>
          </p:nvPr>
        </p:nvSpPr>
        <p:spPr>
          <a:xfrm>
            <a:off x="6858000" y="6514690"/>
            <a:ext cx="2133600" cy="215444"/>
          </a:xfrm>
          <a:prstGeom prst="rect">
            <a:avLst/>
          </a:prstGeom>
        </p:spPr>
        <p:txBody>
          <a:bodyPr vert="horz" lIns="91440" tIns="45720" rIns="91440" bIns="45720" rtlCol="0" anchor="ctr">
            <a:spAutoFit/>
          </a:bodyPr>
          <a:lstStyle>
            <a:lvl1pPr algn="r">
              <a:defRPr sz="800" b="0" i="0">
                <a:solidFill>
                  <a:srgbClr val="635C5B"/>
                </a:solidFill>
                <a:latin typeface="+mn-lt"/>
                <a:cs typeface="Gill Sans MT"/>
              </a:defRPr>
            </a:lvl1pPr>
          </a:lstStyle>
          <a:p>
            <a:fld id="{42782948-4DBE-204D-AB9E-B65E067054AE}" type="slidenum">
              <a:rPr lang="en-US" smtClean="0"/>
              <a:pPr/>
              <a:t>‹#›</a:t>
            </a:fld>
            <a:endParaRPr lang="en-US" dirty="0"/>
          </a:p>
        </p:txBody>
      </p:sp>
      <p:pic>
        <p:nvPicPr>
          <p:cNvPr id="3" name="Picture 2">
            <a:extLst>
              <a:ext uri="{FF2B5EF4-FFF2-40B4-BE49-F238E27FC236}">
                <a16:creationId xmlns:a16="http://schemas.microsoft.com/office/drawing/2014/main" id="{5628F6E5-315A-400F-A532-2698050EC3A4}"/>
              </a:ext>
            </a:extLst>
          </p:cNvPr>
          <p:cNvPicPr>
            <a:picLocks noChangeAspect="1"/>
          </p:cNvPicPr>
          <p:nvPr userDrawn="1"/>
        </p:nvPicPr>
        <p:blipFill>
          <a:blip r:embed="rId2"/>
          <a:stretch>
            <a:fillRect/>
          </a:stretch>
        </p:blipFill>
        <p:spPr>
          <a:xfrm>
            <a:off x="42841" y="374478"/>
            <a:ext cx="635681" cy="640080"/>
          </a:xfrm>
          <a:prstGeom prst="rect">
            <a:avLst/>
          </a:prstGeom>
        </p:spPr>
      </p:pic>
    </p:spTree>
    <p:extLst>
      <p:ext uri="{BB962C8B-B14F-4D97-AF65-F5344CB8AC3E}">
        <p14:creationId xmlns:p14="http://schemas.microsoft.com/office/powerpoint/2010/main" val="1796746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ue/White Title + Left Photo">
    <p:bg>
      <p:bgPr>
        <a:solidFill>
          <a:schemeClr val="bg1"/>
        </a:solidFill>
        <a:effectLst/>
      </p:bgPr>
    </p:bg>
    <p:spTree>
      <p:nvGrpSpPr>
        <p:cNvPr id="1" name=""/>
        <p:cNvGrpSpPr/>
        <p:nvPr/>
      </p:nvGrpSpPr>
      <p:grpSpPr>
        <a:xfrm>
          <a:off x="0" y="0"/>
          <a:ext cx="0" cy="0"/>
          <a:chOff x="0" y="0"/>
          <a:chExt cx="0" cy="0"/>
        </a:xfrm>
      </p:grpSpPr>
      <p:sp>
        <p:nvSpPr>
          <p:cNvPr id="16" name="Title 1"/>
          <p:cNvSpPr>
            <a:spLocks noGrp="1"/>
          </p:cNvSpPr>
          <p:nvPr>
            <p:ph type="title" hasCustomPrompt="1"/>
          </p:nvPr>
        </p:nvSpPr>
        <p:spPr>
          <a:xfrm>
            <a:off x="4877104" y="2971800"/>
            <a:ext cx="3885896" cy="954107"/>
          </a:xfrm>
        </p:spPr>
        <p:txBody>
          <a:bodyPr wrap="square" anchor="ctr" anchorCtr="0">
            <a:spAutoFit/>
          </a:bodyPr>
          <a:lstStyle>
            <a:lvl1pPr>
              <a:defRPr>
                <a:solidFill>
                  <a:schemeClr val="tx2"/>
                </a:solidFill>
              </a:defRPr>
            </a:lvl1pPr>
          </a:lstStyle>
          <a:p>
            <a:r>
              <a:rPr lang="en-US" dirty="0"/>
              <a:t>CLICK TO EDIT MASTER TITLE STYLE</a:t>
            </a:r>
          </a:p>
        </p:txBody>
      </p:sp>
      <p:sp>
        <p:nvSpPr>
          <p:cNvPr id="10" name="Picture Placeholder 3"/>
          <p:cNvSpPr>
            <a:spLocks noGrp="1"/>
          </p:cNvSpPr>
          <p:nvPr>
            <p:ph type="pic" sz="quarter" idx="10" hasCustomPrompt="1"/>
          </p:nvPr>
        </p:nvSpPr>
        <p:spPr>
          <a:xfrm>
            <a:off x="152400" y="152400"/>
            <a:ext cx="4419600" cy="6553200"/>
          </a:xfrm>
          <a:no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5" name="Slide Number Placeholder 5"/>
          <p:cNvSpPr>
            <a:spLocks noGrp="1"/>
          </p:cNvSpPr>
          <p:nvPr>
            <p:ph type="sldNum" sz="quarter" idx="4"/>
          </p:nvPr>
        </p:nvSpPr>
        <p:spPr>
          <a:xfrm>
            <a:off x="6858000" y="6514690"/>
            <a:ext cx="2133600" cy="215444"/>
          </a:xfrm>
          <a:prstGeom prst="rect">
            <a:avLst/>
          </a:prstGeom>
        </p:spPr>
        <p:txBody>
          <a:bodyPr vert="horz" lIns="91440" tIns="45720" rIns="91440" bIns="45720" rtlCol="0" anchor="ctr">
            <a:spAutoFit/>
          </a:bodyPr>
          <a:lstStyle>
            <a:lvl1pPr algn="r">
              <a:defRPr sz="800" b="0" i="0">
                <a:solidFill>
                  <a:srgbClr val="635C5B"/>
                </a:solidFill>
                <a:latin typeface="+mn-lt"/>
                <a:cs typeface="Gill Sans MT"/>
              </a:defRPr>
            </a:lvl1pPr>
          </a:lstStyle>
          <a:p>
            <a:fld id="{42782948-4DBE-204D-AB9E-B65E067054AE}" type="slidenum">
              <a:rPr lang="en-US" smtClean="0"/>
              <a:pPr/>
              <a:t>‹#›</a:t>
            </a:fld>
            <a:endParaRPr lang="en-US" dirty="0"/>
          </a:p>
        </p:txBody>
      </p:sp>
    </p:spTree>
    <p:extLst>
      <p:ext uri="{BB962C8B-B14F-4D97-AF65-F5344CB8AC3E}">
        <p14:creationId xmlns:p14="http://schemas.microsoft.com/office/powerpoint/2010/main" val="1447383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6104" y="110247"/>
            <a:ext cx="7772400" cy="869004"/>
          </a:xfrm>
          <a:prstGeom prst="rect">
            <a:avLst/>
          </a:prstGeom>
        </p:spPr>
        <p:txBody>
          <a:bodyPr vert="horz" lIns="91440" tIns="45720" rIns="91440" bIns="4572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685800" y="1160834"/>
            <a:ext cx="7772400" cy="52983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6" name="Slide Number Placeholder 5"/>
          <p:cNvSpPr>
            <a:spLocks noGrp="1"/>
          </p:cNvSpPr>
          <p:nvPr>
            <p:ph type="sldNum" sz="quarter" idx="4"/>
          </p:nvPr>
        </p:nvSpPr>
        <p:spPr>
          <a:xfrm>
            <a:off x="6858000" y="6514690"/>
            <a:ext cx="2133600" cy="215444"/>
          </a:xfrm>
          <a:prstGeom prst="rect">
            <a:avLst/>
          </a:prstGeom>
        </p:spPr>
        <p:txBody>
          <a:bodyPr vert="horz" lIns="91440" tIns="45720" rIns="91440" bIns="45720" rtlCol="0" anchor="ctr">
            <a:spAutoFit/>
          </a:bodyPr>
          <a:lstStyle>
            <a:lvl1pPr algn="r">
              <a:defRPr sz="800" b="0" i="0">
                <a:solidFill>
                  <a:srgbClr val="635C5B"/>
                </a:solidFill>
                <a:latin typeface="+mn-lt"/>
                <a:cs typeface="Gill Sans MT"/>
              </a:defRPr>
            </a:lvl1pPr>
          </a:lstStyle>
          <a:p>
            <a:fld id="{42782948-4DBE-204D-AB9E-B65E067054AE}" type="slidenum">
              <a:rPr lang="en-US" smtClean="0"/>
              <a:pPr/>
              <a:t>‹#›</a:t>
            </a:fld>
            <a:endParaRPr lang="en-US" dirty="0"/>
          </a:p>
        </p:txBody>
      </p:sp>
    </p:spTree>
    <p:extLst>
      <p:ext uri="{BB962C8B-B14F-4D97-AF65-F5344CB8AC3E}">
        <p14:creationId xmlns:p14="http://schemas.microsoft.com/office/powerpoint/2010/main" val="881333492"/>
      </p:ext>
    </p:extLst>
  </p:cSld>
  <p:clrMap bg1="lt1" tx1="dk1" bg2="lt2" tx2="dk2" accent1="accent1" accent2="accent2" accent3="accent3" accent4="accent4" accent5="accent5" accent6="accent6" hlink="hlink" folHlink="folHlink"/>
  <p:sldLayoutIdLst>
    <p:sldLayoutId id="2147483698" r:id="rId1"/>
    <p:sldLayoutId id="2147483696" r:id="rId2"/>
    <p:sldLayoutId id="2147483716" r:id="rId3"/>
    <p:sldLayoutId id="2147483717" r:id="rId4"/>
    <p:sldLayoutId id="2147483732" r:id="rId5"/>
    <p:sldLayoutId id="2147483733" r:id="rId6"/>
    <p:sldLayoutId id="2147483734" r:id="rId7"/>
    <p:sldLayoutId id="2147483736" r:id="rId8"/>
    <p:sldLayoutId id="2147483737" r:id="rId9"/>
    <p:sldLayoutId id="2147483686" r:id="rId10"/>
    <p:sldLayoutId id="2147483720" r:id="rId11"/>
    <p:sldLayoutId id="2147483699" r:id="rId12"/>
    <p:sldLayoutId id="2147483694" r:id="rId13"/>
    <p:sldLayoutId id="2147483731" r:id="rId14"/>
  </p:sldLayoutIdLst>
  <p:hf sldNum="0" hdr="0" ftr="0" dt="0"/>
  <p:txStyles>
    <p:titleStyle>
      <a:lvl1pPr algn="l" defTabSz="457200" rtl="0" eaLnBrk="1" latinLnBrk="0" hangingPunct="1">
        <a:spcBef>
          <a:spcPct val="0"/>
        </a:spcBef>
        <a:buNone/>
        <a:defRPr sz="2800" b="0" i="0" kern="1200" baseline="0">
          <a:solidFill>
            <a:schemeClr val="tx2"/>
          </a:solidFill>
          <a:latin typeface="+mj-lt"/>
          <a:ea typeface="+mj-ea"/>
          <a:cs typeface="Gill Sans MT"/>
        </a:defRPr>
      </a:lvl1pPr>
    </p:titleStyle>
    <p:bodyStyle>
      <a:lvl1pPr marL="230188" indent="-230188" algn="l" defTabSz="457200" rtl="0" eaLnBrk="1" latinLnBrk="0" hangingPunct="1">
        <a:spcBef>
          <a:spcPts val="0"/>
        </a:spcBef>
        <a:spcAft>
          <a:spcPts val="1200"/>
        </a:spcAft>
        <a:buFont typeface="Arial"/>
        <a:buChar char="•"/>
        <a:defRPr sz="2000" b="0" i="0" kern="1200">
          <a:solidFill>
            <a:srgbClr val="000000"/>
          </a:solidFill>
          <a:latin typeface="+mn-lt"/>
          <a:ea typeface="+mn-ea"/>
          <a:cs typeface="Gill Sans MT"/>
        </a:defRPr>
      </a:lvl1pPr>
      <a:lvl2pPr marL="684213" indent="-230188" algn="l" defTabSz="457200" rtl="0" eaLnBrk="1" latinLnBrk="0" hangingPunct="1">
        <a:spcBef>
          <a:spcPts val="0"/>
        </a:spcBef>
        <a:spcAft>
          <a:spcPts val="1200"/>
        </a:spcAft>
        <a:buFont typeface="Arial"/>
        <a:buChar char="–"/>
        <a:defRPr sz="1800" b="0" i="0" kern="1200">
          <a:solidFill>
            <a:srgbClr val="000000"/>
          </a:solidFill>
          <a:latin typeface="+mn-l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6C6463"/>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6104" y="110247"/>
            <a:ext cx="7772400" cy="869004"/>
          </a:xfrm>
          <a:prstGeom prst="rect">
            <a:avLst/>
          </a:prstGeom>
        </p:spPr>
        <p:txBody>
          <a:bodyPr vert="horz" lIns="91440" tIns="45720" rIns="91440" bIns="4572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685800" y="1160834"/>
            <a:ext cx="7772400" cy="52983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6" name="Slide Number Placeholder 5"/>
          <p:cNvSpPr>
            <a:spLocks noGrp="1"/>
          </p:cNvSpPr>
          <p:nvPr>
            <p:ph type="sldNum" sz="quarter" idx="4"/>
          </p:nvPr>
        </p:nvSpPr>
        <p:spPr>
          <a:xfrm>
            <a:off x="6858000" y="6514690"/>
            <a:ext cx="2133600" cy="215444"/>
          </a:xfrm>
          <a:prstGeom prst="rect">
            <a:avLst/>
          </a:prstGeom>
        </p:spPr>
        <p:txBody>
          <a:bodyPr vert="horz" lIns="91440" tIns="45720" rIns="91440" bIns="45720" rtlCol="0" anchor="ctr">
            <a:spAutoFit/>
          </a:bodyPr>
          <a:lstStyle>
            <a:lvl1pPr algn="r">
              <a:defRPr sz="800" b="0" i="0">
                <a:solidFill>
                  <a:srgbClr val="635C5B"/>
                </a:solidFill>
                <a:latin typeface="+mn-lt"/>
                <a:cs typeface="Gill Sans MT"/>
              </a:defRPr>
            </a:lvl1pPr>
          </a:lstStyle>
          <a:p>
            <a:fld id="{42782948-4DBE-204D-AB9E-B65E067054AE}" type="slidenum">
              <a:rPr lang="en-US" smtClean="0"/>
              <a:pPr/>
              <a:t>‹#›</a:t>
            </a:fld>
            <a:endParaRPr lang="en-US" dirty="0"/>
          </a:p>
        </p:txBody>
      </p:sp>
    </p:spTree>
    <p:extLst>
      <p:ext uri="{BB962C8B-B14F-4D97-AF65-F5344CB8AC3E}">
        <p14:creationId xmlns:p14="http://schemas.microsoft.com/office/powerpoint/2010/main" val="3139387539"/>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Lst>
  <p:hf sldNum="0" hdr="0" ftr="0" dt="0"/>
  <p:txStyles>
    <p:titleStyle>
      <a:lvl1pPr algn="l" defTabSz="457200" rtl="0" eaLnBrk="1" latinLnBrk="0" hangingPunct="1">
        <a:spcBef>
          <a:spcPct val="0"/>
        </a:spcBef>
        <a:buNone/>
        <a:defRPr sz="2800" b="0" i="0" kern="1200" baseline="0">
          <a:solidFill>
            <a:schemeClr val="tx2"/>
          </a:solidFill>
          <a:latin typeface="+mj-lt"/>
          <a:ea typeface="+mj-ea"/>
          <a:cs typeface="Gill Sans MT"/>
        </a:defRPr>
      </a:lvl1pPr>
    </p:titleStyle>
    <p:bodyStyle>
      <a:lvl1pPr marL="230188" indent="-230188" algn="l" defTabSz="457200" rtl="0" eaLnBrk="1" latinLnBrk="0" hangingPunct="1">
        <a:spcBef>
          <a:spcPts val="0"/>
        </a:spcBef>
        <a:spcAft>
          <a:spcPts val="1200"/>
        </a:spcAft>
        <a:buFont typeface="Arial"/>
        <a:buChar char="•"/>
        <a:defRPr sz="2000" b="0" i="0" kern="1200">
          <a:solidFill>
            <a:srgbClr val="635C5B"/>
          </a:solidFill>
          <a:latin typeface="+mn-lt"/>
          <a:ea typeface="+mn-ea"/>
          <a:cs typeface="Gill Sans MT"/>
        </a:defRPr>
      </a:lvl1pPr>
      <a:lvl2pPr marL="684213" indent="-230188" algn="l" defTabSz="457200" rtl="0" eaLnBrk="1" latinLnBrk="0" hangingPunct="1">
        <a:spcBef>
          <a:spcPts val="0"/>
        </a:spcBef>
        <a:spcAft>
          <a:spcPts val="1200"/>
        </a:spcAft>
        <a:buFont typeface="Arial"/>
        <a:buChar char="–"/>
        <a:defRPr sz="1800" b="0" i="0" kern="1200">
          <a:solidFill>
            <a:srgbClr val="635C5B"/>
          </a:solidFill>
          <a:latin typeface="+mn-l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6C6463"/>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hyperlink" Target="https://nysolarmap.com/media/1457/dg_hub_glossary.pdf" TargetMode="External"/><Relationship Id="rId3" Type="http://schemas.openxmlformats.org/officeDocument/2006/relationships/hyperlink" Target="https://reopt.nrel.gov/" TargetMode="External"/><Relationship Id="rId7" Type="http://schemas.openxmlformats.org/officeDocument/2006/relationships/hyperlink" Target="https://www.nrel.gov/docs/fy16osti/66597.pdf" TargetMode="External"/><Relationship Id="rId2" Type="http://schemas.openxmlformats.org/officeDocument/2006/relationships/hyperlink" Target="https://www.nrel.gov/resilience-planning-roadmap/" TargetMode="External"/><Relationship Id="rId1" Type="http://schemas.openxmlformats.org/officeDocument/2006/relationships/slideLayout" Target="../slideLayouts/slideLayout5.xml"/><Relationship Id="rId6" Type="http://schemas.openxmlformats.org/officeDocument/2006/relationships/hyperlink" Target="https://www.nrel.gov/docs/fy18osti/70122.pdf" TargetMode="External"/><Relationship Id="rId5" Type="http://schemas.openxmlformats.org/officeDocument/2006/relationships/hyperlink" Target="https://www.nrel.gov/docs/fy15osti/62631.pdf" TargetMode="External"/><Relationship Id="rId4" Type="http://schemas.openxmlformats.org/officeDocument/2006/relationships/hyperlink" Target="https://www.nrel.gov/docs/fy16osti/66617.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hyperlink" Target="https://www.climate.gov/news-features/blogs/beyond-data/2017-us-billion-dollar-weather-and-climate-disasters-historic-year" TargetMode="External"/><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9"/>
          <p:cNvPicPr>
            <a:picLocks noChangeAspect="1"/>
          </p:cNvPicPr>
          <p:nvPr/>
        </p:nvPicPr>
        <p:blipFill rotWithShape="1">
          <a:blip r:embed="rId2">
            <a:extLst>
              <a:ext uri="{28A0092B-C50C-407E-A947-70E740481C1C}">
                <a14:useLocalDpi xmlns:a14="http://schemas.microsoft.com/office/drawing/2010/main" val="0"/>
              </a:ext>
            </a:extLst>
          </a:blip>
          <a:srcRect t="3196" b="4251"/>
          <a:stretch/>
        </p:blipFill>
        <p:spPr>
          <a:xfrm>
            <a:off x="0" y="3146156"/>
            <a:ext cx="9134388" cy="3711844"/>
          </a:xfrm>
          <a:prstGeom prst="rect">
            <a:avLst/>
          </a:prstGeom>
          <a:solidFill>
            <a:srgbClr val="CFCDC9"/>
          </a:solidFill>
        </p:spPr>
      </p:pic>
      <p:sp>
        <p:nvSpPr>
          <p:cNvPr id="5" name="Title 4"/>
          <p:cNvSpPr>
            <a:spLocks noGrp="1"/>
          </p:cNvSpPr>
          <p:nvPr>
            <p:ph type="ctrTitle"/>
          </p:nvPr>
        </p:nvSpPr>
        <p:spPr>
          <a:xfrm>
            <a:off x="555070" y="693868"/>
            <a:ext cx="8031997" cy="1030198"/>
          </a:xfrm>
        </p:spPr>
        <p:txBody>
          <a:bodyPr>
            <a:normAutofit/>
          </a:bodyPr>
          <a:lstStyle/>
          <a:p>
            <a:r>
              <a:rPr lang="en-US" dirty="0"/>
              <a:t>      Power Sector Resilience Solutions</a:t>
            </a:r>
          </a:p>
        </p:txBody>
      </p:sp>
      <p:sp>
        <p:nvSpPr>
          <p:cNvPr id="7" name="Subtitle 5">
            <a:extLst>
              <a:ext uri="{FF2B5EF4-FFF2-40B4-BE49-F238E27FC236}">
                <a16:creationId xmlns:a16="http://schemas.microsoft.com/office/drawing/2014/main" id="{2ADD85D2-2F38-4D23-AD73-579C59A84FBF}"/>
              </a:ext>
            </a:extLst>
          </p:cNvPr>
          <p:cNvSpPr>
            <a:spLocks noGrp="1"/>
          </p:cNvSpPr>
          <p:nvPr/>
        </p:nvSpPr>
        <p:spPr>
          <a:xfrm>
            <a:off x="562820" y="1704287"/>
            <a:ext cx="8024247" cy="1633824"/>
          </a:xfrm>
          <a:prstGeom prst="rect">
            <a:avLst/>
          </a:prstGeom>
          <a:noFill/>
          <a:effectLst/>
        </p:spPr>
        <p:txBody>
          <a:bodyPr vert="horz" lIns="91440" tIns="45720" rIns="91440" bIns="45720" rtlCol="0">
            <a:normAutofit fontScale="85000" lnSpcReduction="20000"/>
          </a:bodyPr>
          <a:lstStyle>
            <a:lvl1pPr marL="0" indent="0" algn="l" defTabSz="457200" rtl="0" eaLnBrk="1" latinLnBrk="0" hangingPunct="1">
              <a:spcBef>
                <a:spcPts val="0"/>
              </a:spcBef>
              <a:spcAft>
                <a:spcPts val="1200"/>
              </a:spcAft>
              <a:buFont typeface="Arial"/>
              <a:buNone/>
              <a:defRPr sz="2000" b="0" i="0" kern="1200">
                <a:solidFill>
                  <a:schemeClr val="tx2"/>
                </a:solidFill>
                <a:latin typeface="+mn-lt"/>
                <a:ea typeface="+mn-ea"/>
                <a:cs typeface="Gill Sans MT"/>
              </a:defRPr>
            </a:lvl1pPr>
            <a:lvl2pPr marL="457200" indent="0" algn="ctr" defTabSz="457200" rtl="0" eaLnBrk="1" latinLnBrk="0" hangingPunct="1">
              <a:spcBef>
                <a:spcPts val="0"/>
              </a:spcBef>
              <a:spcAft>
                <a:spcPts val="1200"/>
              </a:spcAft>
              <a:buFont typeface="Arial"/>
              <a:buNone/>
              <a:defRPr sz="1800" b="0" i="0" kern="1200">
                <a:solidFill>
                  <a:schemeClr val="tx1">
                    <a:tint val="75000"/>
                  </a:schemeClr>
                </a:solidFill>
                <a:latin typeface="+mn-lt"/>
                <a:ea typeface="+mn-ea"/>
                <a:cs typeface="Gill Sans MT"/>
              </a:defRPr>
            </a:lvl2pPr>
            <a:lvl3pPr marL="914400" indent="0" algn="ctr" defTabSz="457200" rtl="0" eaLnBrk="1" latinLnBrk="0" hangingPunct="1">
              <a:spcBef>
                <a:spcPct val="20000"/>
              </a:spcBef>
              <a:buFont typeface="Arial"/>
              <a:buNone/>
              <a:defRPr sz="1800" b="0" i="0" kern="1200">
                <a:solidFill>
                  <a:schemeClr val="tx1">
                    <a:tint val="75000"/>
                  </a:schemeClr>
                </a:solidFill>
                <a:latin typeface="Gill Sans MT"/>
                <a:ea typeface="+mn-ea"/>
                <a:cs typeface="Gill Sans MT"/>
              </a:defRPr>
            </a:lvl3pPr>
            <a:lvl4pPr marL="1371600" indent="0" algn="ctr" defTabSz="457200" rtl="0" eaLnBrk="1" latinLnBrk="0" hangingPunct="1">
              <a:spcBef>
                <a:spcPct val="20000"/>
              </a:spcBef>
              <a:buFont typeface="Arial"/>
              <a:buNone/>
              <a:defRPr sz="1600" b="0" i="0" kern="1200">
                <a:solidFill>
                  <a:schemeClr val="tx1">
                    <a:tint val="75000"/>
                  </a:schemeClr>
                </a:solidFill>
                <a:latin typeface="Gill Sans MT"/>
                <a:ea typeface="+mn-ea"/>
                <a:cs typeface="Gill Sans MT"/>
              </a:defRPr>
            </a:lvl4pPr>
            <a:lvl5pPr marL="1828800" indent="0" algn="ctr" defTabSz="457200" rtl="0" eaLnBrk="1" latinLnBrk="0" hangingPunct="1">
              <a:spcBef>
                <a:spcPct val="20000"/>
              </a:spcBef>
              <a:buFont typeface="Arial"/>
              <a:buNone/>
              <a:defRPr sz="1400" b="0" i="0" kern="1200">
                <a:solidFill>
                  <a:schemeClr val="tx1">
                    <a:tint val="75000"/>
                  </a:schemeClr>
                </a:solidFill>
                <a:latin typeface="Gill Sans MT"/>
                <a:ea typeface="+mn-ea"/>
                <a:cs typeface="Gill Sans M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600" dirty="0">
                <a:solidFill>
                  <a:srgbClr val="4D525A"/>
                </a:solidFill>
              </a:rPr>
              <a:t>Power Sector Resilience Planning Guidebook</a:t>
            </a:r>
          </a:p>
          <a:p>
            <a:r>
              <a:rPr lang="en-US" sz="1600" i="1" dirty="0">
                <a:solidFill>
                  <a:srgbClr val="4D525A"/>
                </a:solidFill>
              </a:rPr>
              <a:t>The following slides are intended to provide additional background information on the entire power sector resilience planning process, including examples of solutions and how to prioritize them. They can serve simply as a reference or can be used in local power sector resilience assessment workshops. For questions or more information on the slides, use the “Ask An Expert” feature on the </a:t>
            </a:r>
            <a:r>
              <a:rPr lang="en-US" sz="1600" i="1">
                <a:solidFill>
                  <a:srgbClr val="4D525A"/>
                </a:solidFill>
              </a:rPr>
              <a:t>Resilient Energy </a:t>
            </a:r>
            <a:r>
              <a:rPr lang="en-US" sz="1600" i="1" dirty="0">
                <a:solidFill>
                  <a:srgbClr val="4D525A"/>
                </a:solidFill>
              </a:rPr>
              <a:t>Platform website.</a:t>
            </a:r>
          </a:p>
          <a:p>
            <a:endParaRPr lang="en-US" dirty="0">
              <a:solidFill>
                <a:srgbClr val="4D525A"/>
              </a:solidFill>
            </a:endParaRPr>
          </a:p>
        </p:txBody>
      </p:sp>
      <p:pic>
        <p:nvPicPr>
          <p:cNvPr id="3" name="Picture 2">
            <a:extLst>
              <a:ext uri="{FF2B5EF4-FFF2-40B4-BE49-F238E27FC236}">
                <a16:creationId xmlns:a16="http://schemas.microsoft.com/office/drawing/2014/main" id="{B1C644E0-F1EF-485F-B9A5-8A902E698FFA}"/>
              </a:ext>
            </a:extLst>
          </p:cNvPr>
          <p:cNvPicPr>
            <a:picLocks noChangeAspect="1"/>
          </p:cNvPicPr>
          <p:nvPr/>
        </p:nvPicPr>
        <p:blipFill>
          <a:blip r:embed="rId3"/>
          <a:stretch>
            <a:fillRect/>
          </a:stretch>
        </p:blipFill>
        <p:spPr>
          <a:xfrm>
            <a:off x="622182" y="1079557"/>
            <a:ext cx="640080" cy="644509"/>
          </a:xfrm>
          <a:prstGeom prst="rect">
            <a:avLst/>
          </a:prstGeom>
        </p:spPr>
      </p:pic>
    </p:spTree>
    <p:extLst>
      <p:ext uri="{BB962C8B-B14F-4D97-AF65-F5344CB8AC3E}">
        <p14:creationId xmlns:p14="http://schemas.microsoft.com/office/powerpoint/2010/main" val="11143420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07D0DB-D780-43A5-9254-5D3AA1D682B9}"/>
              </a:ext>
            </a:extLst>
          </p:cNvPr>
          <p:cNvSpPr>
            <a:spLocks noGrp="1"/>
          </p:cNvSpPr>
          <p:nvPr>
            <p:ph type="title"/>
          </p:nvPr>
        </p:nvSpPr>
        <p:spPr>
          <a:xfrm>
            <a:off x="403900" y="103762"/>
            <a:ext cx="7031432" cy="881973"/>
          </a:xfrm>
        </p:spPr>
        <p:txBody>
          <a:bodyPr/>
          <a:lstStyle/>
          <a:p>
            <a:r>
              <a:rPr lang="en-US" dirty="0"/>
              <a:t>  Example Resilience Solutions</a:t>
            </a:r>
          </a:p>
        </p:txBody>
      </p:sp>
      <p:sp>
        <p:nvSpPr>
          <p:cNvPr id="6" name="Content Placeholder 5">
            <a:extLst>
              <a:ext uri="{FF2B5EF4-FFF2-40B4-BE49-F238E27FC236}">
                <a16:creationId xmlns:a16="http://schemas.microsoft.com/office/drawing/2014/main" id="{37381596-94FB-4E66-B6B4-3AC59493808F}"/>
              </a:ext>
            </a:extLst>
          </p:cNvPr>
          <p:cNvSpPr>
            <a:spLocks noGrp="1"/>
          </p:cNvSpPr>
          <p:nvPr>
            <p:ph sz="half" idx="1"/>
          </p:nvPr>
        </p:nvSpPr>
        <p:spPr>
          <a:xfrm>
            <a:off x="371790" y="1171588"/>
            <a:ext cx="4828860" cy="5558546"/>
          </a:xfrm>
        </p:spPr>
        <p:txBody>
          <a:bodyPr>
            <a:normAutofit fontScale="85000" lnSpcReduction="20000"/>
          </a:bodyPr>
          <a:lstStyle/>
          <a:p>
            <a:r>
              <a:rPr lang="en-US" sz="2400" dirty="0">
                <a:solidFill>
                  <a:srgbClr val="000000"/>
                </a:solidFill>
              </a:rPr>
              <a:t>Supply chain assurance</a:t>
            </a:r>
          </a:p>
          <a:p>
            <a:r>
              <a:rPr lang="en-US" sz="2400" dirty="0">
                <a:solidFill>
                  <a:srgbClr val="000000"/>
                </a:solidFill>
              </a:rPr>
              <a:t>Spatial diversification</a:t>
            </a:r>
          </a:p>
          <a:p>
            <a:r>
              <a:rPr lang="en-US" sz="2400" dirty="0">
                <a:solidFill>
                  <a:srgbClr val="000000"/>
                </a:solidFill>
              </a:rPr>
              <a:t>Generation mix diversification</a:t>
            </a:r>
          </a:p>
          <a:p>
            <a:r>
              <a:rPr lang="en-US" sz="2400" dirty="0">
                <a:solidFill>
                  <a:srgbClr val="000000"/>
                </a:solidFill>
              </a:rPr>
              <a:t>Islandable energy systems for critical loads (microgrids)</a:t>
            </a:r>
          </a:p>
          <a:p>
            <a:r>
              <a:rPr lang="en-US" sz="2400" dirty="0">
                <a:solidFill>
                  <a:srgbClr val="000000"/>
                </a:solidFill>
              </a:rPr>
              <a:t>Critical load panels in emergency facilities</a:t>
            </a:r>
          </a:p>
          <a:p>
            <a:r>
              <a:rPr lang="en-US" sz="2400" dirty="0">
                <a:solidFill>
                  <a:srgbClr val="000000"/>
                </a:solidFill>
              </a:rPr>
              <a:t>Passive survivability</a:t>
            </a:r>
          </a:p>
          <a:p>
            <a:r>
              <a:rPr lang="en-US" sz="2400" dirty="0">
                <a:solidFill>
                  <a:srgbClr val="000000"/>
                </a:solidFill>
              </a:rPr>
              <a:t>Load shedding  </a:t>
            </a:r>
          </a:p>
          <a:p>
            <a:r>
              <a:rPr lang="en-US" sz="2400" dirty="0">
                <a:solidFill>
                  <a:srgbClr val="000000"/>
                </a:solidFill>
              </a:rPr>
              <a:t>Energy storage</a:t>
            </a:r>
          </a:p>
          <a:p>
            <a:r>
              <a:rPr lang="en-US" sz="2400" dirty="0">
                <a:solidFill>
                  <a:srgbClr val="000000"/>
                </a:solidFill>
              </a:rPr>
              <a:t>Hardening infrastructure</a:t>
            </a:r>
          </a:p>
          <a:p>
            <a:r>
              <a:rPr lang="en-US" sz="2400" dirty="0">
                <a:solidFill>
                  <a:srgbClr val="000000"/>
                </a:solidFill>
              </a:rPr>
              <a:t>Underground distribution lines</a:t>
            </a:r>
          </a:p>
          <a:p>
            <a:r>
              <a:rPr lang="en-US" sz="2400" dirty="0">
                <a:solidFill>
                  <a:srgbClr val="000000"/>
                </a:solidFill>
              </a:rPr>
              <a:t>Fortifying transmission lines</a:t>
            </a:r>
          </a:p>
          <a:p>
            <a:r>
              <a:rPr lang="en-US" sz="2400" dirty="0">
                <a:solidFill>
                  <a:srgbClr val="000000"/>
                </a:solidFill>
              </a:rPr>
              <a:t>Raising substations</a:t>
            </a:r>
          </a:p>
          <a:p>
            <a:endParaRPr lang="en-US" sz="2400" dirty="0">
              <a:solidFill>
                <a:srgbClr val="000000"/>
              </a:solidFill>
            </a:endParaRPr>
          </a:p>
        </p:txBody>
      </p:sp>
      <p:pic>
        <p:nvPicPr>
          <p:cNvPr id="8" name="Picture 7">
            <a:extLst>
              <a:ext uri="{FF2B5EF4-FFF2-40B4-BE49-F238E27FC236}">
                <a16:creationId xmlns:a16="http://schemas.microsoft.com/office/drawing/2014/main" id="{13B355B0-E5A4-49A9-83F7-BACB202A00E8}"/>
              </a:ext>
            </a:extLst>
          </p:cNvPr>
          <p:cNvPicPr>
            <a:picLocks noChangeAspect="1"/>
          </p:cNvPicPr>
          <p:nvPr/>
        </p:nvPicPr>
        <p:blipFill>
          <a:blip r:embed="rId2"/>
          <a:srcRect/>
          <a:stretch/>
        </p:blipFill>
        <p:spPr>
          <a:xfrm>
            <a:off x="5094829" y="1280094"/>
            <a:ext cx="3817285" cy="2533288"/>
          </a:xfrm>
          <a:prstGeom prst="rect">
            <a:avLst/>
          </a:prstGeom>
        </p:spPr>
      </p:pic>
      <p:pic>
        <p:nvPicPr>
          <p:cNvPr id="9" name="Picture 8">
            <a:extLst>
              <a:ext uri="{FF2B5EF4-FFF2-40B4-BE49-F238E27FC236}">
                <a16:creationId xmlns:a16="http://schemas.microsoft.com/office/drawing/2014/main" id="{20D0703C-C5DE-439F-B82E-8EBFAC2C3761}"/>
              </a:ext>
            </a:extLst>
          </p:cNvPr>
          <p:cNvPicPr>
            <a:picLocks noChangeAspect="1"/>
          </p:cNvPicPr>
          <p:nvPr/>
        </p:nvPicPr>
        <p:blipFill>
          <a:blip r:embed="rId3"/>
          <a:srcRect/>
          <a:stretch/>
        </p:blipFill>
        <p:spPr>
          <a:xfrm>
            <a:off x="5094829" y="3999235"/>
            <a:ext cx="3817285" cy="1821090"/>
          </a:xfrm>
          <a:prstGeom prst="rect">
            <a:avLst/>
          </a:prstGeom>
        </p:spPr>
      </p:pic>
      <p:sp>
        <p:nvSpPr>
          <p:cNvPr id="10" name="Rectangle 9">
            <a:extLst>
              <a:ext uri="{FF2B5EF4-FFF2-40B4-BE49-F238E27FC236}">
                <a16:creationId xmlns:a16="http://schemas.microsoft.com/office/drawing/2014/main" id="{340BA9CB-C6C8-4600-AF4E-9189BAAA6C06}"/>
              </a:ext>
            </a:extLst>
          </p:cNvPr>
          <p:cNvSpPr/>
          <p:nvPr/>
        </p:nvSpPr>
        <p:spPr>
          <a:xfrm>
            <a:off x="5200650" y="6061644"/>
            <a:ext cx="3711464" cy="230832"/>
          </a:xfrm>
          <a:prstGeom prst="rect">
            <a:avLst/>
          </a:prstGeom>
        </p:spPr>
        <p:txBody>
          <a:bodyPr wrap="square">
            <a:spAutoFit/>
          </a:bodyPr>
          <a:lstStyle/>
          <a:p>
            <a:r>
              <a:rPr lang="en-US" sz="900" dirty="0">
                <a:solidFill>
                  <a:srgbClr val="635C5B"/>
                </a:solidFill>
                <a:latin typeface="Gill Sans MT"/>
              </a:rPr>
              <a:t>Photos. Dennis Schroeder, NREL</a:t>
            </a:r>
          </a:p>
        </p:txBody>
      </p:sp>
    </p:spTree>
    <p:extLst>
      <p:ext uri="{BB962C8B-B14F-4D97-AF65-F5344CB8AC3E}">
        <p14:creationId xmlns:p14="http://schemas.microsoft.com/office/powerpoint/2010/main" val="2607480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5AE568-2358-4904-B8DB-12980D5F9712}"/>
              </a:ext>
            </a:extLst>
          </p:cNvPr>
          <p:cNvSpPr>
            <a:spLocks noGrp="1"/>
          </p:cNvSpPr>
          <p:nvPr>
            <p:ph type="title"/>
          </p:nvPr>
        </p:nvSpPr>
        <p:spPr>
          <a:xfrm>
            <a:off x="686104" y="103762"/>
            <a:ext cx="7982408" cy="881973"/>
          </a:xfrm>
        </p:spPr>
        <p:txBody>
          <a:bodyPr/>
          <a:lstStyle/>
          <a:p>
            <a:r>
              <a:rPr lang="en-US" dirty="0"/>
              <a:t>Resilience Solution: </a:t>
            </a:r>
            <a:br>
              <a:rPr lang="en-US" dirty="0"/>
            </a:br>
            <a:r>
              <a:rPr lang="en-US" dirty="0"/>
              <a:t>Spatial and Generation Diversification </a:t>
            </a:r>
          </a:p>
        </p:txBody>
      </p:sp>
      <p:sp>
        <p:nvSpPr>
          <p:cNvPr id="4" name="Content Placeholder 3">
            <a:extLst>
              <a:ext uri="{FF2B5EF4-FFF2-40B4-BE49-F238E27FC236}">
                <a16:creationId xmlns:a16="http://schemas.microsoft.com/office/drawing/2014/main" id="{6FDF9D97-F5E5-4E2E-ACBF-359FC7A82990}"/>
              </a:ext>
            </a:extLst>
          </p:cNvPr>
          <p:cNvSpPr>
            <a:spLocks noGrp="1"/>
          </p:cNvSpPr>
          <p:nvPr>
            <p:ph sz="half" idx="1"/>
          </p:nvPr>
        </p:nvSpPr>
        <p:spPr>
          <a:xfrm>
            <a:off x="267869" y="1171588"/>
            <a:ext cx="5161381" cy="5558546"/>
          </a:xfrm>
        </p:spPr>
        <p:txBody>
          <a:bodyPr>
            <a:normAutofit lnSpcReduction="10000"/>
          </a:bodyPr>
          <a:lstStyle/>
          <a:p>
            <a:r>
              <a:rPr lang="en-US" dirty="0">
                <a:solidFill>
                  <a:srgbClr val="000000"/>
                </a:solidFill>
              </a:rPr>
              <a:t>The modular (or sectional) nature of renewable energy technologies, such as wind turbines and solar photovoltaics (PV) allows:</a:t>
            </a:r>
          </a:p>
          <a:p>
            <a:pPr lvl="1"/>
            <a:r>
              <a:rPr lang="en-US" dirty="0">
                <a:solidFill>
                  <a:srgbClr val="000000"/>
                </a:solidFill>
              </a:rPr>
              <a:t>Greater spatial diversification of energy supplies compared to conventional power generation systems</a:t>
            </a:r>
          </a:p>
          <a:p>
            <a:pPr lvl="1"/>
            <a:r>
              <a:rPr lang="en-US" dirty="0">
                <a:solidFill>
                  <a:srgbClr val="000000"/>
                </a:solidFill>
              </a:rPr>
              <a:t>Increased diversification of energy mix compared to single fuel conventional power plants</a:t>
            </a:r>
          </a:p>
          <a:p>
            <a:pPr lvl="1"/>
            <a:endParaRPr lang="en-US" dirty="0">
              <a:solidFill>
                <a:srgbClr val="000000"/>
              </a:solidFill>
            </a:endParaRPr>
          </a:p>
          <a:p>
            <a:r>
              <a:rPr lang="en-US" dirty="0">
                <a:solidFill>
                  <a:srgbClr val="000000"/>
                </a:solidFill>
              </a:rPr>
              <a:t>Increased diversification reduces the vulnerability of the energy supply system and the probability of an event to damage the larger system or critical locations, which increases overall energy system resilience</a:t>
            </a:r>
          </a:p>
          <a:p>
            <a:endParaRPr lang="en-US" dirty="0">
              <a:solidFill>
                <a:srgbClr val="000000"/>
              </a:solidFill>
            </a:endParaRPr>
          </a:p>
        </p:txBody>
      </p:sp>
      <p:pic>
        <p:nvPicPr>
          <p:cNvPr id="6" name="Picture 5">
            <a:extLst>
              <a:ext uri="{FF2B5EF4-FFF2-40B4-BE49-F238E27FC236}">
                <a16:creationId xmlns:a16="http://schemas.microsoft.com/office/drawing/2014/main" id="{C15D965E-11CA-40AF-B465-937BBC9C2EC3}"/>
              </a:ext>
            </a:extLst>
          </p:cNvPr>
          <p:cNvPicPr>
            <a:picLocks noChangeAspect="1"/>
          </p:cNvPicPr>
          <p:nvPr/>
        </p:nvPicPr>
        <p:blipFill>
          <a:blip r:embed="rId2"/>
          <a:stretch>
            <a:fillRect/>
          </a:stretch>
        </p:blipFill>
        <p:spPr>
          <a:xfrm>
            <a:off x="5334000" y="1820874"/>
            <a:ext cx="3924380" cy="3216251"/>
          </a:xfrm>
          <a:prstGeom prst="rect">
            <a:avLst/>
          </a:prstGeom>
        </p:spPr>
      </p:pic>
      <p:sp>
        <p:nvSpPr>
          <p:cNvPr id="2" name="TextBox 1">
            <a:extLst>
              <a:ext uri="{FF2B5EF4-FFF2-40B4-BE49-F238E27FC236}">
                <a16:creationId xmlns:a16="http://schemas.microsoft.com/office/drawing/2014/main" id="{09836931-4728-4BAF-8159-DC5BDC5BB924}"/>
              </a:ext>
            </a:extLst>
          </p:cNvPr>
          <p:cNvSpPr txBox="1"/>
          <p:nvPr/>
        </p:nvSpPr>
        <p:spPr>
          <a:xfrm>
            <a:off x="7448786" y="4806292"/>
            <a:ext cx="1510018" cy="461665"/>
          </a:xfrm>
          <a:prstGeom prst="rect">
            <a:avLst/>
          </a:prstGeom>
          <a:noFill/>
        </p:spPr>
        <p:txBody>
          <a:bodyPr wrap="square" rtlCol="0">
            <a:spAutoFit/>
          </a:bodyPr>
          <a:lstStyle/>
          <a:p>
            <a:r>
              <a:rPr lang="en-US" sz="1200" dirty="0"/>
              <a:t>Figure. Stout et al., 2018)</a:t>
            </a:r>
          </a:p>
        </p:txBody>
      </p:sp>
    </p:spTree>
    <p:extLst>
      <p:ext uri="{BB962C8B-B14F-4D97-AF65-F5344CB8AC3E}">
        <p14:creationId xmlns:p14="http://schemas.microsoft.com/office/powerpoint/2010/main" val="1985276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29032B-90D2-4278-9CF9-2476B40F94EB}"/>
              </a:ext>
            </a:extLst>
          </p:cNvPr>
          <p:cNvSpPr>
            <a:spLocks noGrp="1"/>
          </p:cNvSpPr>
          <p:nvPr>
            <p:ph type="title"/>
          </p:nvPr>
        </p:nvSpPr>
        <p:spPr>
          <a:xfrm>
            <a:off x="686104" y="103762"/>
            <a:ext cx="8305496" cy="881973"/>
          </a:xfrm>
        </p:spPr>
        <p:txBody>
          <a:bodyPr/>
          <a:lstStyle/>
          <a:p>
            <a:r>
              <a:rPr lang="en-US" dirty="0"/>
              <a:t>Resilience Solution: </a:t>
            </a:r>
            <a:br>
              <a:rPr lang="en-US" dirty="0"/>
            </a:br>
            <a:r>
              <a:rPr lang="en-US" dirty="0"/>
              <a:t>Microgrids</a:t>
            </a:r>
          </a:p>
        </p:txBody>
      </p:sp>
      <p:sp>
        <p:nvSpPr>
          <p:cNvPr id="4" name="Content Placeholder 3">
            <a:extLst>
              <a:ext uri="{FF2B5EF4-FFF2-40B4-BE49-F238E27FC236}">
                <a16:creationId xmlns:a16="http://schemas.microsoft.com/office/drawing/2014/main" id="{E1B2E371-8FE9-4D8C-87F1-60459D65F8AE}"/>
              </a:ext>
            </a:extLst>
          </p:cNvPr>
          <p:cNvSpPr>
            <a:spLocks noGrp="1"/>
          </p:cNvSpPr>
          <p:nvPr>
            <p:ph sz="half" idx="1"/>
          </p:nvPr>
        </p:nvSpPr>
        <p:spPr>
          <a:xfrm>
            <a:off x="291724" y="1120191"/>
            <a:ext cx="8523707" cy="5558546"/>
          </a:xfrm>
          <a:solidFill>
            <a:schemeClr val="bg1">
              <a:alpha val="77000"/>
            </a:schemeClr>
          </a:solidFill>
        </p:spPr>
        <p:txBody>
          <a:bodyPr>
            <a:normAutofit lnSpcReduction="10000"/>
          </a:bodyPr>
          <a:lstStyle/>
          <a:p>
            <a:r>
              <a:rPr lang="en-US" sz="2400" dirty="0">
                <a:solidFill>
                  <a:schemeClr val="tx1"/>
                </a:solidFill>
              </a:rPr>
              <a:t>Distributed generation (DG) based microgrids </a:t>
            </a:r>
            <a:r>
              <a:rPr lang="en-US" sz="2400" b="1" dirty="0">
                <a:solidFill>
                  <a:schemeClr val="tx1"/>
                </a:solidFill>
              </a:rPr>
              <a:t>capable of islanding</a:t>
            </a:r>
            <a:r>
              <a:rPr lang="en-US" sz="2400" dirty="0">
                <a:solidFill>
                  <a:schemeClr val="tx1"/>
                </a:solidFill>
              </a:rPr>
              <a:t> can disconnect from the central grid during an outage event to allow energy to be diverted to critical loads. </a:t>
            </a:r>
          </a:p>
          <a:p>
            <a:pPr lvl="1"/>
            <a:r>
              <a:rPr lang="en-US" sz="2000" dirty="0">
                <a:solidFill>
                  <a:schemeClr val="tx1"/>
                </a:solidFill>
              </a:rPr>
              <a:t>Allows utilities flexibility in restoring generation stations, responding to critical outages, and shutting down systems before an anticipated major event (like storms) to prevent damage. </a:t>
            </a:r>
          </a:p>
          <a:p>
            <a:endParaRPr lang="en-US" sz="2400" dirty="0">
              <a:solidFill>
                <a:schemeClr val="tx1"/>
              </a:solidFill>
            </a:endParaRPr>
          </a:p>
          <a:p>
            <a:r>
              <a:rPr lang="en-US" sz="2400" dirty="0">
                <a:solidFill>
                  <a:schemeClr val="tx1"/>
                </a:solidFill>
              </a:rPr>
              <a:t>Islanded DG systems ensure consumers have access to power during long-term power outages that severely impact central grid systems, which can occur after major events.</a:t>
            </a:r>
          </a:p>
          <a:p>
            <a:endParaRPr lang="en-US" sz="2400" dirty="0">
              <a:solidFill>
                <a:schemeClr val="tx1"/>
              </a:solidFill>
            </a:endParaRPr>
          </a:p>
          <a:p>
            <a:r>
              <a:rPr lang="en-US" sz="2400" dirty="0">
                <a:solidFill>
                  <a:schemeClr val="tx1"/>
                </a:solidFill>
              </a:rPr>
              <a:t>Additional Benefit: </a:t>
            </a:r>
            <a:r>
              <a:rPr lang="en-US" sz="2400" dirty="0" err="1">
                <a:solidFill>
                  <a:schemeClr val="tx1"/>
                </a:solidFill>
              </a:rPr>
              <a:t>microgrids</a:t>
            </a:r>
            <a:r>
              <a:rPr lang="en-US" sz="2400" dirty="0">
                <a:solidFill>
                  <a:schemeClr val="tx1"/>
                </a:solidFill>
              </a:rPr>
              <a:t> can participate in demand response programs to reduce electric loads during times of peak demand.</a:t>
            </a:r>
          </a:p>
          <a:p>
            <a:endParaRPr lang="en-US" sz="2400" dirty="0">
              <a:solidFill>
                <a:schemeClr val="tx1"/>
              </a:solidFill>
            </a:endParaRPr>
          </a:p>
        </p:txBody>
      </p:sp>
    </p:spTree>
    <p:extLst>
      <p:ext uri="{BB962C8B-B14F-4D97-AF65-F5344CB8AC3E}">
        <p14:creationId xmlns:p14="http://schemas.microsoft.com/office/powerpoint/2010/main" val="3039893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29032B-90D2-4278-9CF9-2476B40F94EB}"/>
              </a:ext>
            </a:extLst>
          </p:cNvPr>
          <p:cNvSpPr>
            <a:spLocks noGrp="1"/>
          </p:cNvSpPr>
          <p:nvPr>
            <p:ph type="title"/>
          </p:nvPr>
        </p:nvSpPr>
        <p:spPr>
          <a:xfrm>
            <a:off x="686104" y="103762"/>
            <a:ext cx="8305496" cy="881973"/>
          </a:xfrm>
        </p:spPr>
        <p:txBody>
          <a:bodyPr/>
          <a:lstStyle/>
          <a:p>
            <a:r>
              <a:rPr lang="en-US" dirty="0"/>
              <a:t>Resilience Solution</a:t>
            </a:r>
            <a:r>
              <a:rPr lang="en-US"/>
              <a:t>: </a:t>
            </a:r>
            <a:br>
              <a:rPr lang="en-US"/>
            </a:br>
            <a:r>
              <a:rPr lang="en-US"/>
              <a:t>Microgrids</a:t>
            </a:r>
            <a:endParaRPr lang="en-US" dirty="0"/>
          </a:p>
        </p:txBody>
      </p:sp>
      <p:pic>
        <p:nvPicPr>
          <p:cNvPr id="7" name="Picture 2">
            <a:extLst>
              <a:ext uri="{FF2B5EF4-FFF2-40B4-BE49-F238E27FC236}">
                <a16:creationId xmlns:a16="http://schemas.microsoft.com/office/drawing/2014/main" id="{03114BDB-57A0-4494-9910-78DCFC2EBC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973" y="1270421"/>
            <a:ext cx="7012054" cy="407570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Rectangle 7">
            <a:extLst>
              <a:ext uri="{FF2B5EF4-FFF2-40B4-BE49-F238E27FC236}">
                <a16:creationId xmlns:a16="http://schemas.microsoft.com/office/drawing/2014/main" id="{7E91A6F0-121F-4E8E-96B8-D77D3B1DEA79}"/>
              </a:ext>
            </a:extLst>
          </p:cNvPr>
          <p:cNvSpPr/>
          <p:nvPr/>
        </p:nvSpPr>
        <p:spPr>
          <a:xfrm>
            <a:off x="1592448" y="5428422"/>
            <a:ext cx="7089997" cy="219291"/>
          </a:xfrm>
          <a:prstGeom prst="rect">
            <a:avLst/>
          </a:prstGeom>
        </p:spPr>
        <p:txBody>
          <a:bodyPr wrap="square">
            <a:spAutoFit/>
          </a:bodyPr>
          <a:lstStyle/>
          <a:p>
            <a:r>
              <a:rPr lang="en-US" sz="825" dirty="0"/>
              <a:t>Figure. https://nysolarmap.com/media/1655/dghubresiliencyretrofitfactsheet_8_8_16.pdf</a:t>
            </a:r>
          </a:p>
        </p:txBody>
      </p:sp>
    </p:spTree>
    <p:extLst>
      <p:ext uri="{BB962C8B-B14F-4D97-AF65-F5344CB8AC3E}">
        <p14:creationId xmlns:p14="http://schemas.microsoft.com/office/powerpoint/2010/main" val="2880115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C5E3B55F-0989-4F6F-8031-4B92821FEC2F}"/>
              </a:ext>
            </a:extLst>
          </p:cNvPr>
          <p:cNvSpPr>
            <a:spLocks noGrp="1"/>
          </p:cNvSpPr>
          <p:nvPr>
            <p:ph idx="1"/>
          </p:nvPr>
        </p:nvSpPr>
        <p:spPr>
          <a:xfrm>
            <a:off x="169652" y="2694197"/>
            <a:ext cx="8656875" cy="4040013"/>
          </a:xfrm>
        </p:spPr>
        <p:txBody>
          <a:bodyPr>
            <a:normAutofit fontScale="92500" lnSpcReduction="20000"/>
          </a:bodyPr>
          <a:lstStyle/>
          <a:p>
            <a:r>
              <a:rPr lang="en-US" sz="2400" dirty="0"/>
              <a:t>The increased stress on infrastructure systems can increase the likelihood of failure of one or more parts of a system. </a:t>
            </a:r>
          </a:p>
          <a:p>
            <a:endParaRPr lang="en-US" sz="2400" dirty="0"/>
          </a:p>
          <a:p>
            <a:r>
              <a:rPr lang="en-US" sz="2400" dirty="0"/>
              <a:t>Redundancy is essential for resilience. Renewable DG can add redundancy while stretching fuel supplies for conventional generators</a:t>
            </a:r>
          </a:p>
          <a:p>
            <a:endParaRPr lang="en-US" sz="2400" dirty="0"/>
          </a:p>
          <a:p>
            <a:r>
              <a:rPr lang="en-US" sz="2400" dirty="0"/>
              <a:t>Communities served by only one power line or generating station have limited resilience. Increasing supplies, routes, or incorporating redundancy to overall systems will reduce the risks of those systems.</a:t>
            </a:r>
          </a:p>
          <a:p>
            <a:endParaRPr lang="en-US" sz="2400" dirty="0"/>
          </a:p>
        </p:txBody>
      </p:sp>
      <p:sp>
        <p:nvSpPr>
          <p:cNvPr id="6" name="Title 5">
            <a:extLst>
              <a:ext uri="{FF2B5EF4-FFF2-40B4-BE49-F238E27FC236}">
                <a16:creationId xmlns:a16="http://schemas.microsoft.com/office/drawing/2014/main" id="{99FB845F-1960-4040-9A04-38DC0202198A}"/>
              </a:ext>
            </a:extLst>
          </p:cNvPr>
          <p:cNvSpPr>
            <a:spLocks noGrp="1"/>
          </p:cNvSpPr>
          <p:nvPr>
            <p:ph type="title"/>
          </p:nvPr>
        </p:nvSpPr>
        <p:spPr/>
        <p:txBody>
          <a:bodyPr/>
          <a:lstStyle/>
          <a:p>
            <a:r>
              <a:rPr lang="en-US" dirty="0"/>
              <a:t>Resilience Solution: </a:t>
            </a:r>
            <a:br>
              <a:rPr lang="en-US" dirty="0"/>
            </a:br>
            <a:r>
              <a:rPr lang="en-US" dirty="0"/>
              <a:t>Redundancy </a:t>
            </a:r>
          </a:p>
        </p:txBody>
      </p:sp>
      <p:sp>
        <p:nvSpPr>
          <p:cNvPr id="9" name="Rectangle 8">
            <a:extLst>
              <a:ext uri="{FF2B5EF4-FFF2-40B4-BE49-F238E27FC236}">
                <a16:creationId xmlns:a16="http://schemas.microsoft.com/office/drawing/2014/main" id="{EF7DA711-898C-4362-AE8F-A08E84B81F42}"/>
              </a:ext>
            </a:extLst>
          </p:cNvPr>
          <p:cNvSpPr/>
          <p:nvPr/>
        </p:nvSpPr>
        <p:spPr>
          <a:xfrm>
            <a:off x="169652" y="1063301"/>
            <a:ext cx="8974348" cy="1394150"/>
          </a:xfrm>
          <a:prstGeom prst="rect">
            <a:avLst/>
          </a:prstGeom>
          <a:solidFill>
            <a:srgbClr val="002F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7938" indent="-15875">
              <a:spcBef>
                <a:spcPts val="900"/>
              </a:spcBef>
              <a:spcAft>
                <a:spcPts val="0"/>
              </a:spcAft>
              <a:buClr>
                <a:srgbClr val="635C5B"/>
              </a:buClr>
              <a:buSzPct val="100000"/>
            </a:pPr>
            <a:r>
              <a:rPr lang="en-US" sz="2600" b="1" dirty="0">
                <a:ea typeface="Cabin"/>
                <a:cs typeface="Cabin"/>
                <a:sym typeface="Cabin"/>
              </a:rPr>
              <a:t>Redundancy </a:t>
            </a:r>
            <a:r>
              <a:rPr lang="en-US" sz="2700" dirty="0">
                <a:ea typeface="Cabin"/>
                <a:cs typeface="Cabin"/>
                <a:sym typeface="Cabin"/>
              </a:rPr>
              <a:t>is the inclusion of additional resources beyond those that are required for daily operations that can be relied upon in case of failure in other components.</a:t>
            </a:r>
          </a:p>
        </p:txBody>
      </p:sp>
    </p:spTree>
    <p:extLst>
      <p:ext uri="{BB962C8B-B14F-4D97-AF65-F5344CB8AC3E}">
        <p14:creationId xmlns:p14="http://schemas.microsoft.com/office/powerpoint/2010/main" val="33388804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9FB845F-1960-4040-9A04-38DC0202198A}"/>
              </a:ext>
            </a:extLst>
          </p:cNvPr>
          <p:cNvSpPr>
            <a:spLocks noGrp="1"/>
          </p:cNvSpPr>
          <p:nvPr>
            <p:ph type="title"/>
          </p:nvPr>
        </p:nvSpPr>
        <p:spPr/>
        <p:txBody>
          <a:bodyPr/>
          <a:lstStyle/>
          <a:p>
            <a:r>
              <a:rPr lang="en-US" dirty="0"/>
              <a:t>Resilience Solution: </a:t>
            </a:r>
            <a:br>
              <a:rPr lang="en-US" dirty="0"/>
            </a:br>
            <a:r>
              <a:rPr lang="en-US" dirty="0"/>
              <a:t>Redundancy </a:t>
            </a:r>
          </a:p>
        </p:txBody>
      </p:sp>
      <p:pic>
        <p:nvPicPr>
          <p:cNvPr id="4" name="Picture 3">
            <a:extLst>
              <a:ext uri="{FF2B5EF4-FFF2-40B4-BE49-F238E27FC236}">
                <a16:creationId xmlns:a16="http://schemas.microsoft.com/office/drawing/2014/main" id="{AB57AFF2-41FE-4A6D-A66A-2A37839642D9}"/>
              </a:ext>
            </a:extLst>
          </p:cNvPr>
          <p:cNvPicPr>
            <a:picLocks noChangeAspect="1"/>
          </p:cNvPicPr>
          <p:nvPr/>
        </p:nvPicPr>
        <p:blipFill rotWithShape="1">
          <a:blip r:embed="rId2"/>
          <a:srcRect l="11374" t="31315" r="11533" b="37737"/>
          <a:stretch/>
        </p:blipFill>
        <p:spPr>
          <a:xfrm>
            <a:off x="914482" y="1528894"/>
            <a:ext cx="7315036" cy="3800212"/>
          </a:xfrm>
          <a:prstGeom prst="rect">
            <a:avLst/>
          </a:prstGeom>
        </p:spPr>
      </p:pic>
      <p:sp>
        <p:nvSpPr>
          <p:cNvPr id="2" name="TextBox 1">
            <a:extLst>
              <a:ext uri="{FF2B5EF4-FFF2-40B4-BE49-F238E27FC236}">
                <a16:creationId xmlns:a16="http://schemas.microsoft.com/office/drawing/2014/main" id="{A7584BB9-21A3-4810-8A49-DD3591215C03}"/>
              </a:ext>
            </a:extLst>
          </p:cNvPr>
          <p:cNvSpPr txBox="1"/>
          <p:nvPr/>
        </p:nvSpPr>
        <p:spPr>
          <a:xfrm>
            <a:off x="6017623" y="5329106"/>
            <a:ext cx="2516776" cy="261610"/>
          </a:xfrm>
          <a:prstGeom prst="rect">
            <a:avLst/>
          </a:prstGeom>
          <a:noFill/>
        </p:spPr>
        <p:txBody>
          <a:bodyPr wrap="square" rtlCol="0">
            <a:spAutoFit/>
          </a:bodyPr>
          <a:lstStyle/>
          <a:p>
            <a:r>
              <a:rPr lang="en-US" sz="1100" dirty="0"/>
              <a:t>Figure. Anderson et al. 2016</a:t>
            </a:r>
          </a:p>
        </p:txBody>
      </p:sp>
    </p:spTree>
    <p:extLst>
      <p:ext uri="{BB962C8B-B14F-4D97-AF65-F5344CB8AC3E}">
        <p14:creationId xmlns:p14="http://schemas.microsoft.com/office/powerpoint/2010/main" val="36063443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29A8FF-E3C8-4560-8D1C-2E23605ABE01}"/>
              </a:ext>
            </a:extLst>
          </p:cNvPr>
          <p:cNvSpPr>
            <a:spLocks noGrp="1"/>
          </p:cNvSpPr>
          <p:nvPr>
            <p:ph type="title"/>
          </p:nvPr>
        </p:nvSpPr>
        <p:spPr>
          <a:xfrm>
            <a:off x="691198" y="102610"/>
            <a:ext cx="6446216" cy="881973"/>
          </a:xfrm>
        </p:spPr>
        <p:txBody>
          <a:bodyPr/>
          <a:lstStyle/>
          <a:p>
            <a:r>
              <a:rPr lang="en-US" dirty="0"/>
              <a:t>Resilience Solution: </a:t>
            </a:r>
            <a:br>
              <a:rPr lang="en-US" dirty="0"/>
            </a:br>
            <a:r>
              <a:rPr lang="en-US" dirty="0"/>
              <a:t>Policy</a:t>
            </a:r>
          </a:p>
        </p:txBody>
      </p:sp>
      <p:sp>
        <p:nvSpPr>
          <p:cNvPr id="4" name="Content Placeholder 3">
            <a:extLst>
              <a:ext uri="{FF2B5EF4-FFF2-40B4-BE49-F238E27FC236}">
                <a16:creationId xmlns:a16="http://schemas.microsoft.com/office/drawing/2014/main" id="{1B14EF1D-7502-410B-89E0-63CD1C1AF033}"/>
              </a:ext>
            </a:extLst>
          </p:cNvPr>
          <p:cNvSpPr>
            <a:spLocks noGrp="1"/>
          </p:cNvSpPr>
          <p:nvPr>
            <p:ph sz="half" idx="1"/>
          </p:nvPr>
        </p:nvSpPr>
        <p:spPr>
          <a:xfrm>
            <a:off x="257176" y="1195692"/>
            <a:ext cx="5143500" cy="5558546"/>
          </a:xfrm>
        </p:spPr>
        <p:txBody>
          <a:bodyPr>
            <a:normAutofit fontScale="85000" lnSpcReduction="10000"/>
          </a:bodyPr>
          <a:lstStyle/>
          <a:p>
            <a:r>
              <a:rPr lang="en-US" sz="2800" dirty="0">
                <a:solidFill>
                  <a:srgbClr val="000000"/>
                </a:solidFill>
              </a:rPr>
              <a:t>In 2012 the U.S. state of New Jersey had the second most installed solar PV of any U.S. state. </a:t>
            </a:r>
          </a:p>
          <a:p>
            <a:endParaRPr lang="en-US" sz="2800" dirty="0">
              <a:solidFill>
                <a:srgbClr val="000000"/>
              </a:solidFill>
            </a:endParaRPr>
          </a:p>
          <a:p>
            <a:r>
              <a:rPr lang="en-US" sz="2800" dirty="0">
                <a:solidFill>
                  <a:srgbClr val="000000"/>
                </a:solidFill>
              </a:rPr>
              <a:t>When Hurricane Sandy hit, only a few of those systems provided power during the 12 day ensuing power outage.</a:t>
            </a:r>
          </a:p>
          <a:p>
            <a:endParaRPr lang="en-US" sz="2800" dirty="0">
              <a:solidFill>
                <a:srgbClr val="000000"/>
              </a:solidFill>
            </a:endParaRPr>
          </a:p>
          <a:p>
            <a:r>
              <a:rPr lang="en-US" sz="2800" dirty="0">
                <a:solidFill>
                  <a:srgbClr val="000000"/>
                </a:solidFill>
              </a:rPr>
              <a:t>Why? </a:t>
            </a:r>
          </a:p>
          <a:p>
            <a:pPr lvl="1"/>
            <a:r>
              <a:rPr lang="en-US" sz="2600" dirty="0">
                <a:solidFill>
                  <a:srgbClr val="000000"/>
                </a:solidFill>
              </a:rPr>
              <a:t>Lack of resilience enabling policy, interconnection agreements, and island controls!</a:t>
            </a:r>
          </a:p>
          <a:p>
            <a:endParaRPr lang="en-US" sz="2800" dirty="0">
              <a:solidFill>
                <a:srgbClr val="000000"/>
              </a:solidFill>
            </a:endParaRPr>
          </a:p>
        </p:txBody>
      </p:sp>
      <p:pic>
        <p:nvPicPr>
          <p:cNvPr id="7" name="Picture 6">
            <a:extLst>
              <a:ext uri="{FF2B5EF4-FFF2-40B4-BE49-F238E27FC236}">
                <a16:creationId xmlns:a16="http://schemas.microsoft.com/office/drawing/2014/main" id="{9495A3CB-C9FF-4E95-8243-3AD0F4223713}"/>
              </a:ext>
            </a:extLst>
          </p:cNvPr>
          <p:cNvPicPr>
            <a:picLocks noChangeAspect="1"/>
          </p:cNvPicPr>
          <p:nvPr/>
        </p:nvPicPr>
        <p:blipFill>
          <a:blip r:embed="rId2"/>
          <a:stretch>
            <a:fillRect/>
          </a:stretch>
        </p:blipFill>
        <p:spPr>
          <a:xfrm>
            <a:off x="5400675" y="774281"/>
            <a:ext cx="3590925" cy="2654720"/>
          </a:xfrm>
          <a:prstGeom prst="rect">
            <a:avLst/>
          </a:prstGeom>
        </p:spPr>
      </p:pic>
      <p:sp>
        <p:nvSpPr>
          <p:cNvPr id="8" name="Rectangle 7">
            <a:extLst>
              <a:ext uri="{FF2B5EF4-FFF2-40B4-BE49-F238E27FC236}">
                <a16:creationId xmlns:a16="http://schemas.microsoft.com/office/drawing/2014/main" id="{E1FC31A0-3DB0-4D0F-B66B-B5C9458EED51}"/>
              </a:ext>
            </a:extLst>
          </p:cNvPr>
          <p:cNvSpPr/>
          <p:nvPr/>
        </p:nvSpPr>
        <p:spPr>
          <a:xfrm>
            <a:off x="5400675" y="3378372"/>
            <a:ext cx="3351631" cy="461665"/>
          </a:xfrm>
          <a:prstGeom prst="rect">
            <a:avLst/>
          </a:prstGeom>
        </p:spPr>
        <p:txBody>
          <a:bodyPr wrap="square">
            <a:spAutoFit/>
          </a:bodyPr>
          <a:lstStyle/>
          <a:p>
            <a:r>
              <a:rPr lang="en-US" sz="800" dirty="0">
                <a:solidFill>
                  <a:schemeClr val="bg1">
                    <a:lumMod val="50000"/>
                  </a:schemeClr>
                </a:solidFill>
              </a:rPr>
              <a:t>Figure. https://en.wikipedia.org/wiki/File:Map_of_the_USA_highlighting_New_Jersey.png</a:t>
            </a:r>
          </a:p>
        </p:txBody>
      </p:sp>
      <p:pic>
        <p:nvPicPr>
          <p:cNvPr id="5" name="Picture 4">
            <a:extLst>
              <a:ext uri="{FF2B5EF4-FFF2-40B4-BE49-F238E27FC236}">
                <a16:creationId xmlns:a16="http://schemas.microsoft.com/office/drawing/2014/main" id="{4F5F56C7-B63B-4348-AFC1-3560A4C22DB1}"/>
              </a:ext>
            </a:extLst>
          </p:cNvPr>
          <p:cNvPicPr>
            <a:picLocks noChangeAspect="1"/>
          </p:cNvPicPr>
          <p:nvPr/>
        </p:nvPicPr>
        <p:blipFill>
          <a:blip r:embed="rId3"/>
          <a:stretch>
            <a:fillRect/>
          </a:stretch>
        </p:blipFill>
        <p:spPr>
          <a:xfrm>
            <a:off x="6858351" y="3840037"/>
            <a:ext cx="1208293" cy="1203498"/>
          </a:xfrm>
          <a:prstGeom prst="rect">
            <a:avLst/>
          </a:prstGeom>
        </p:spPr>
      </p:pic>
      <p:pic>
        <p:nvPicPr>
          <p:cNvPr id="11" name="Picture 10">
            <a:extLst>
              <a:ext uri="{FF2B5EF4-FFF2-40B4-BE49-F238E27FC236}">
                <a16:creationId xmlns:a16="http://schemas.microsoft.com/office/drawing/2014/main" id="{AAE1785F-411C-458D-ABCB-F2E0031CB6D1}"/>
              </a:ext>
            </a:extLst>
          </p:cNvPr>
          <p:cNvPicPr>
            <a:picLocks noChangeAspect="1"/>
          </p:cNvPicPr>
          <p:nvPr/>
        </p:nvPicPr>
        <p:blipFill>
          <a:blip r:embed="rId4"/>
          <a:stretch>
            <a:fillRect/>
          </a:stretch>
        </p:blipFill>
        <p:spPr>
          <a:xfrm>
            <a:off x="7049083" y="5288848"/>
            <a:ext cx="840884" cy="1019623"/>
          </a:xfrm>
          <a:prstGeom prst="rect">
            <a:avLst/>
          </a:prstGeom>
        </p:spPr>
      </p:pic>
      <p:pic>
        <p:nvPicPr>
          <p:cNvPr id="14" name="Picture 13">
            <a:extLst>
              <a:ext uri="{FF2B5EF4-FFF2-40B4-BE49-F238E27FC236}">
                <a16:creationId xmlns:a16="http://schemas.microsoft.com/office/drawing/2014/main" id="{DC4F4661-8AB0-4C05-8798-B19620C04A52}"/>
              </a:ext>
            </a:extLst>
          </p:cNvPr>
          <p:cNvPicPr>
            <a:picLocks noChangeAspect="1"/>
          </p:cNvPicPr>
          <p:nvPr/>
        </p:nvPicPr>
        <p:blipFill>
          <a:blip r:embed="rId5"/>
          <a:stretch>
            <a:fillRect/>
          </a:stretch>
        </p:blipFill>
        <p:spPr>
          <a:xfrm>
            <a:off x="5548668" y="4795614"/>
            <a:ext cx="1272733" cy="1003046"/>
          </a:xfrm>
          <a:prstGeom prst="rect">
            <a:avLst/>
          </a:prstGeom>
        </p:spPr>
      </p:pic>
    </p:spTree>
    <p:extLst>
      <p:ext uri="{BB962C8B-B14F-4D97-AF65-F5344CB8AC3E}">
        <p14:creationId xmlns:p14="http://schemas.microsoft.com/office/powerpoint/2010/main" val="19268109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89F88E-AB33-4E2A-82F6-0D4CB33B0DB1}"/>
              </a:ext>
            </a:extLst>
          </p:cNvPr>
          <p:cNvPicPr>
            <a:picLocks noChangeAspect="1"/>
          </p:cNvPicPr>
          <p:nvPr/>
        </p:nvPicPr>
        <p:blipFill>
          <a:blip r:embed="rId2"/>
          <a:stretch>
            <a:fillRect/>
          </a:stretch>
        </p:blipFill>
        <p:spPr>
          <a:xfrm>
            <a:off x="417242" y="2111388"/>
            <a:ext cx="8612373" cy="2635224"/>
          </a:xfrm>
          <a:prstGeom prst="rect">
            <a:avLst/>
          </a:prstGeom>
        </p:spPr>
      </p:pic>
      <p:sp>
        <p:nvSpPr>
          <p:cNvPr id="3" name="Title 2">
            <a:extLst>
              <a:ext uri="{FF2B5EF4-FFF2-40B4-BE49-F238E27FC236}">
                <a16:creationId xmlns:a16="http://schemas.microsoft.com/office/drawing/2014/main" id="{85CB5EBF-AB10-45DA-B6E3-7E9175B1083E}"/>
              </a:ext>
            </a:extLst>
          </p:cNvPr>
          <p:cNvSpPr>
            <a:spLocks noGrp="1"/>
          </p:cNvSpPr>
          <p:nvPr>
            <p:ph type="title"/>
          </p:nvPr>
        </p:nvSpPr>
        <p:spPr/>
        <p:txBody>
          <a:bodyPr/>
          <a:lstStyle/>
          <a:p>
            <a:r>
              <a:rPr lang="en-US" dirty="0"/>
              <a:t>Resilience Planning Process</a:t>
            </a:r>
          </a:p>
        </p:txBody>
      </p:sp>
      <p:sp>
        <p:nvSpPr>
          <p:cNvPr id="6" name="Oval 5">
            <a:extLst>
              <a:ext uri="{FF2B5EF4-FFF2-40B4-BE49-F238E27FC236}">
                <a16:creationId xmlns:a16="http://schemas.microsoft.com/office/drawing/2014/main" id="{20F88247-A123-4476-AB03-D6863AEC302B}"/>
              </a:ext>
            </a:extLst>
          </p:cNvPr>
          <p:cNvSpPr/>
          <p:nvPr/>
        </p:nvSpPr>
        <p:spPr>
          <a:xfrm>
            <a:off x="4279282" y="1721332"/>
            <a:ext cx="2272014" cy="2635225"/>
          </a:xfrm>
          <a:prstGeom prst="ellipse">
            <a:avLst/>
          </a:prstGeom>
          <a:noFill/>
          <a:ln w="127000">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064518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EE15B2F-259D-474A-9FF7-7DB7BC1B8494}"/>
              </a:ext>
            </a:extLst>
          </p:cNvPr>
          <p:cNvPicPr>
            <a:picLocks noChangeAspect="1"/>
          </p:cNvPicPr>
          <p:nvPr/>
        </p:nvPicPr>
        <p:blipFill>
          <a:blip r:embed="rId2"/>
          <a:stretch>
            <a:fillRect/>
          </a:stretch>
        </p:blipFill>
        <p:spPr>
          <a:xfrm>
            <a:off x="5881483" y="2319716"/>
            <a:ext cx="459376" cy="625186"/>
          </a:xfrm>
          <a:prstGeom prst="rect">
            <a:avLst/>
          </a:prstGeom>
        </p:spPr>
      </p:pic>
      <p:pic>
        <p:nvPicPr>
          <p:cNvPr id="18" name="Picture 17">
            <a:extLst>
              <a:ext uri="{FF2B5EF4-FFF2-40B4-BE49-F238E27FC236}">
                <a16:creationId xmlns:a16="http://schemas.microsoft.com/office/drawing/2014/main" id="{728D228F-1EB0-4CC4-96A7-9B5290CD8030}"/>
              </a:ext>
            </a:extLst>
          </p:cNvPr>
          <p:cNvPicPr>
            <a:picLocks noChangeAspect="1"/>
          </p:cNvPicPr>
          <p:nvPr/>
        </p:nvPicPr>
        <p:blipFill>
          <a:blip r:embed="rId2"/>
          <a:stretch>
            <a:fillRect/>
          </a:stretch>
        </p:blipFill>
        <p:spPr>
          <a:xfrm>
            <a:off x="1349885" y="2236774"/>
            <a:ext cx="491031" cy="668267"/>
          </a:xfrm>
          <a:prstGeom prst="rect">
            <a:avLst/>
          </a:prstGeom>
        </p:spPr>
      </p:pic>
      <p:pic>
        <p:nvPicPr>
          <p:cNvPr id="8" name="Picture 7">
            <a:extLst>
              <a:ext uri="{FF2B5EF4-FFF2-40B4-BE49-F238E27FC236}">
                <a16:creationId xmlns:a16="http://schemas.microsoft.com/office/drawing/2014/main" id="{B641D1FD-E335-4BBD-890B-9A2B4E27E391}"/>
              </a:ext>
            </a:extLst>
          </p:cNvPr>
          <p:cNvPicPr>
            <a:picLocks noChangeAspect="1"/>
          </p:cNvPicPr>
          <p:nvPr/>
        </p:nvPicPr>
        <p:blipFill>
          <a:blip r:embed="rId2"/>
          <a:stretch>
            <a:fillRect/>
          </a:stretch>
        </p:blipFill>
        <p:spPr>
          <a:xfrm>
            <a:off x="1465272" y="5649101"/>
            <a:ext cx="465982" cy="634176"/>
          </a:xfrm>
          <a:prstGeom prst="rect">
            <a:avLst/>
          </a:prstGeom>
        </p:spPr>
      </p:pic>
      <p:pic>
        <p:nvPicPr>
          <p:cNvPr id="20" name="Picture 19">
            <a:extLst>
              <a:ext uri="{FF2B5EF4-FFF2-40B4-BE49-F238E27FC236}">
                <a16:creationId xmlns:a16="http://schemas.microsoft.com/office/drawing/2014/main" id="{B27AD02C-C1B3-4CFC-8710-3142AD2A54DD}"/>
              </a:ext>
            </a:extLst>
          </p:cNvPr>
          <p:cNvPicPr>
            <a:picLocks noChangeAspect="1"/>
          </p:cNvPicPr>
          <p:nvPr/>
        </p:nvPicPr>
        <p:blipFill>
          <a:blip r:embed="rId2"/>
          <a:stretch>
            <a:fillRect/>
          </a:stretch>
        </p:blipFill>
        <p:spPr>
          <a:xfrm>
            <a:off x="5868244" y="5375172"/>
            <a:ext cx="434269" cy="591017"/>
          </a:xfrm>
          <a:prstGeom prst="rect">
            <a:avLst/>
          </a:prstGeom>
        </p:spPr>
      </p:pic>
      <p:sp>
        <p:nvSpPr>
          <p:cNvPr id="6" name="Title 5">
            <a:extLst>
              <a:ext uri="{FF2B5EF4-FFF2-40B4-BE49-F238E27FC236}">
                <a16:creationId xmlns:a16="http://schemas.microsoft.com/office/drawing/2014/main" id="{AA1F8ACD-789D-4402-9258-9B86FD1F960C}"/>
              </a:ext>
            </a:extLst>
          </p:cNvPr>
          <p:cNvSpPr>
            <a:spLocks noGrp="1"/>
          </p:cNvSpPr>
          <p:nvPr>
            <p:ph type="title"/>
          </p:nvPr>
        </p:nvSpPr>
        <p:spPr/>
        <p:txBody>
          <a:bodyPr/>
          <a:lstStyle/>
          <a:p>
            <a:r>
              <a:rPr lang="en-US" dirty="0"/>
              <a:t>Resilience Planning: </a:t>
            </a:r>
            <a:br>
              <a:rPr lang="en-US" dirty="0"/>
            </a:br>
            <a:r>
              <a:rPr lang="en-US" dirty="0"/>
              <a:t>Options Evaluation by </a:t>
            </a:r>
            <a:r>
              <a:rPr lang="en-US"/>
              <a:t>Priority Vulnerabilities</a:t>
            </a:r>
            <a:endParaRPr lang="en-US" dirty="0"/>
          </a:p>
        </p:txBody>
      </p:sp>
      <p:pic>
        <p:nvPicPr>
          <p:cNvPr id="21" name="Picture 20">
            <a:extLst>
              <a:ext uri="{FF2B5EF4-FFF2-40B4-BE49-F238E27FC236}">
                <a16:creationId xmlns:a16="http://schemas.microsoft.com/office/drawing/2014/main" id="{09B7DF2D-5713-4DD8-8F29-5CDBDD96C8DC}"/>
              </a:ext>
            </a:extLst>
          </p:cNvPr>
          <p:cNvPicPr>
            <a:picLocks noChangeAspect="1"/>
          </p:cNvPicPr>
          <p:nvPr/>
        </p:nvPicPr>
        <p:blipFill>
          <a:blip r:embed="rId2"/>
          <a:stretch>
            <a:fillRect/>
          </a:stretch>
        </p:blipFill>
        <p:spPr>
          <a:xfrm>
            <a:off x="4572000" y="4657265"/>
            <a:ext cx="422441" cy="574919"/>
          </a:xfrm>
          <a:prstGeom prst="rect">
            <a:avLst/>
          </a:prstGeom>
        </p:spPr>
      </p:pic>
      <p:grpSp>
        <p:nvGrpSpPr>
          <p:cNvPr id="3" name="Group 2">
            <a:extLst>
              <a:ext uri="{FF2B5EF4-FFF2-40B4-BE49-F238E27FC236}">
                <a16:creationId xmlns:a16="http://schemas.microsoft.com/office/drawing/2014/main" id="{7F4A5370-443F-4B51-9C99-B642B469E1B2}"/>
              </a:ext>
            </a:extLst>
          </p:cNvPr>
          <p:cNvGrpSpPr/>
          <p:nvPr/>
        </p:nvGrpSpPr>
        <p:grpSpPr>
          <a:xfrm>
            <a:off x="291534" y="1084420"/>
            <a:ext cx="8560932" cy="5599451"/>
            <a:chOff x="291534" y="1084420"/>
            <a:chExt cx="8560932" cy="5599451"/>
          </a:xfrm>
        </p:grpSpPr>
        <p:pic>
          <p:nvPicPr>
            <p:cNvPr id="10" name="Picture 9">
              <a:extLst>
                <a:ext uri="{FF2B5EF4-FFF2-40B4-BE49-F238E27FC236}">
                  <a16:creationId xmlns:a16="http://schemas.microsoft.com/office/drawing/2014/main" id="{1687DB0C-6C39-4857-8DDD-CCF389C4C459}"/>
                </a:ext>
              </a:extLst>
            </p:cNvPr>
            <p:cNvPicPr>
              <a:picLocks noChangeAspect="1"/>
            </p:cNvPicPr>
            <p:nvPr/>
          </p:nvPicPr>
          <p:blipFill>
            <a:blip r:embed="rId3"/>
            <a:stretch>
              <a:fillRect/>
            </a:stretch>
          </p:blipFill>
          <p:spPr>
            <a:xfrm>
              <a:off x="455154" y="1084420"/>
              <a:ext cx="8397312" cy="5599451"/>
            </a:xfrm>
            <a:prstGeom prst="rect">
              <a:avLst/>
            </a:prstGeom>
          </p:spPr>
        </p:pic>
        <p:sp>
          <p:nvSpPr>
            <p:cNvPr id="2" name="TextBox 1">
              <a:extLst>
                <a:ext uri="{FF2B5EF4-FFF2-40B4-BE49-F238E27FC236}">
                  <a16:creationId xmlns:a16="http://schemas.microsoft.com/office/drawing/2014/main" id="{CE288371-2983-42F7-91C3-3F2B14C29DD2}"/>
                </a:ext>
              </a:extLst>
            </p:cNvPr>
            <p:cNvSpPr txBox="1"/>
            <p:nvPr/>
          </p:nvSpPr>
          <p:spPr>
            <a:xfrm>
              <a:off x="3032182" y="2314243"/>
              <a:ext cx="2534194" cy="230832"/>
            </a:xfrm>
            <a:prstGeom prst="rect">
              <a:avLst/>
            </a:prstGeom>
            <a:noFill/>
          </p:spPr>
          <p:txBody>
            <a:bodyPr wrap="square" rtlCol="0">
              <a:spAutoFit/>
            </a:bodyPr>
            <a:lstStyle/>
            <a:p>
              <a:r>
                <a:rPr lang="en-US" sz="900" dirty="0"/>
                <a:t>High probability threat with regional impact</a:t>
              </a:r>
            </a:p>
          </p:txBody>
        </p:sp>
        <p:sp>
          <p:nvSpPr>
            <p:cNvPr id="11" name="TextBox 10">
              <a:extLst>
                <a:ext uri="{FF2B5EF4-FFF2-40B4-BE49-F238E27FC236}">
                  <a16:creationId xmlns:a16="http://schemas.microsoft.com/office/drawing/2014/main" id="{7F9D4483-816B-48AA-985C-AA837D5C2797}"/>
                </a:ext>
              </a:extLst>
            </p:cNvPr>
            <p:cNvSpPr txBox="1"/>
            <p:nvPr/>
          </p:nvSpPr>
          <p:spPr>
            <a:xfrm>
              <a:off x="3032182" y="6287674"/>
              <a:ext cx="2534194" cy="230832"/>
            </a:xfrm>
            <a:prstGeom prst="rect">
              <a:avLst/>
            </a:prstGeom>
            <a:noFill/>
          </p:spPr>
          <p:txBody>
            <a:bodyPr wrap="square" rtlCol="0">
              <a:spAutoFit/>
            </a:bodyPr>
            <a:lstStyle/>
            <a:p>
              <a:r>
                <a:rPr lang="en-US" sz="900" dirty="0"/>
                <a:t>Low probability threat with limited impact</a:t>
              </a:r>
            </a:p>
          </p:txBody>
        </p:sp>
        <p:sp>
          <p:nvSpPr>
            <p:cNvPr id="12" name="TextBox 11">
              <a:extLst>
                <a:ext uri="{FF2B5EF4-FFF2-40B4-BE49-F238E27FC236}">
                  <a16:creationId xmlns:a16="http://schemas.microsoft.com/office/drawing/2014/main" id="{D082FE80-68E3-489A-A737-67CA355CBD89}"/>
                </a:ext>
              </a:extLst>
            </p:cNvPr>
            <p:cNvSpPr txBox="1"/>
            <p:nvPr/>
          </p:nvSpPr>
          <p:spPr>
            <a:xfrm>
              <a:off x="291534" y="4713892"/>
              <a:ext cx="1328038" cy="230832"/>
            </a:xfrm>
            <a:prstGeom prst="rect">
              <a:avLst/>
            </a:prstGeom>
            <a:noFill/>
          </p:spPr>
          <p:txBody>
            <a:bodyPr wrap="square" rtlCol="0">
              <a:spAutoFit/>
            </a:bodyPr>
            <a:lstStyle/>
            <a:p>
              <a:r>
                <a:rPr lang="en-US" sz="900" dirty="0"/>
                <a:t>Single system impacts</a:t>
              </a:r>
            </a:p>
          </p:txBody>
        </p:sp>
        <p:sp>
          <p:nvSpPr>
            <p:cNvPr id="13" name="TextBox 12">
              <a:extLst>
                <a:ext uri="{FF2B5EF4-FFF2-40B4-BE49-F238E27FC236}">
                  <a16:creationId xmlns:a16="http://schemas.microsoft.com/office/drawing/2014/main" id="{39619C70-DA8C-4784-9022-697EE00F0129}"/>
                </a:ext>
              </a:extLst>
            </p:cNvPr>
            <p:cNvSpPr txBox="1"/>
            <p:nvPr/>
          </p:nvSpPr>
          <p:spPr>
            <a:xfrm>
              <a:off x="7216854" y="5232184"/>
              <a:ext cx="1635612" cy="230832"/>
            </a:xfrm>
            <a:prstGeom prst="rect">
              <a:avLst/>
            </a:prstGeom>
            <a:noFill/>
          </p:spPr>
          <p:txBody>
            <a:bodyPr wrap="square" rtlCol="0">
              <a:spAutoFit/>
            </a:bodyPr>
            <a:lstStyle/>
            <a:p>
              <a:r>
                <a:rPr lang="en-US" sz="900" dirty="0"/>
                <a:t>Multiple system impacts</a:t>
              </a:r>
            </a:p>
          </p:txBody>
        </p:sp>
      </p:grpSp>
    </p:spTree>
    <p:extLst>
      <p:ext uri="{BB962C8B-B14F-4D97-AF65-F5344CB8AC3E}">
        <p14:creationId xmlns:p14="http://schemas.microsoft.com/office/powerpoint/2010/main" val="189048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B43D641-4AA9-47FE-A644-AAFFB06443C5}"/>
              </a:ext>
            </a:extLst>
          </p:cNvPr>
          <p:cNvPicPr>
            <a:picLocks noChangeAspect="1"/>
          </p:cNvPicPr>
          <p:nvPr/>
        </p:nvPicPr>
        <p:blipFill>
          <a:blip r:embed="rId2"/>
          <a:stretch>
            <a:fillRect/>
          </a:stretch>
        </p:blipFill>
        <p:spPr>
          <a:xfrm>
            <a:off x="3386150" y="5891859"/>
            <a:ext cx="522669" cy="508083"/>
          </a:xfrm>
          <a:prstGeom prst="rect">
            <a:avLst/>
          </a:prstGeom>
        </p:spPr>
      </p:pic>
      <p:pic>
        <p:nvPicPr>
          <p:cNvPr id="11" name="Picture 10">
            <a:extLst>
              <a:ext uri="{FF2B5EF4-FFF2-40B4-BE49-F238E27FC236}">
                <a16:creationId xmlns:a16="http://schemas.microsoft.com/office/drawing/2014/main" id="{C85C8D25-E891-4CC0-BAE2-89DC223FFFC2}"/>
              </a:ext>
            </a:extLst>
          </p:cNvPr>
          <p:cNvPicPr>
            <a:picLocks noChangeAspect="1"/>
          </p:cNvPicPr>
          <p:nvPr/>
        </p:nvPicPr>
        <p:blipFill>
          <a:blip r:embed="rId2"/>
          <a:stretch>
            <a:fillRect/>
          </a:stretch>
        </p:blipFill>
        <p:spPr>
          <a:xfrm>
            <a:off x="1654950" y="2363126"/>
            <a:ext cx="540559" cy="525473"/>
          </a:xfrm>
          <a:prstGeom prst="rect">
            <a:avLst/>
          </a:prstGeom>
        </p:spPr>
      </p:pic>
      <p:pic>
        <p:nvPicPr>
          <p:cNvPr id="14" name="Picture 13">
            <a:extLst>
              <a:ext uri="{FF2B5EF4-FFF2-40B4-BE49-F238E27FC236}">
                <a16:creationId xmlns:a16="http://schemas.microsoft.com/office/drawing/2014/main" id="{92A2DB4A-178B-4C4D-B5C8-A42C4A573866}"/>
              </a:ext>
            </a:extLst>
          </p:cNvPr>
          <p:cNvPicPr>
            <a:picLocks noChangeAspect="1"/>
          </p:cNvPicPr>
          <p:nvPr/>
        </p:nvPicPr>
        <p:blipFill>
          <a:blip r:embed="rId2"/>
          <a:stretch>
            <a:fillRect/>
          </a:stretch>
        </p:blipFill>
        <p:spPr>
          <a:xfrm>
            <a:off x="6699249" y="2324435"/>
            <a:ext cx="620164" cy="602857"/>
          </a:xfrm>
          <a:prstGeom prst="rect">
            <a:avLst/>
          </a:prstGeom>
        </p:spPr>
      </p:pic>
      <p:pic>
        <p:nvPicPr>
          <p:cNvPr id="4" name="Picture 3">
            <a:extLst>
              <a:ext uri="{FF2B5EF4-FFF2-40B4-BE49-F238E27FC236}">
                <a16:creationId xmlns:a16="http://schemas.microsoft.com/office/drawing/2014/main" id="{50D07FBD-D5AF-4C3D-BC17-58C0546A3DC0}"/>
              </a:ext>
            </a:extLst>
          </p:cNvPr>
          <p:cNvPicPr>
            <a:picLocks noChangeAspect="1"/>
          </p:cNvPicPr>
          <p:nvPr/>
        </p:nvPicPr>
        <p:blipFill>
          <a:blip r:embed="rId2"/>
          <a:stretch>
            <a:fillRect/>
          </a:stretch>
        </p:blipFill>
        <p:spPr>
          <a:xfrm>
            <a:off x="4865605" y="3875707"/>
            <a:ext cx="533535" cy="518646"/>
          </a:xfrm>
          <a:prstGeom prst="rect">
            <a:avLst/>
          </a:prstGeom>
        </p:spPr>
      </p:pic>
      <p:sp>
        <p:nvSpPr>
          <p:cNvPr id="6" name="Title 5">
            <a:extLst>
              <a:ext uri="{FF2B5EF4-FFF2-40B4-BE49-F238E27FC236}">
                <a16:creationId xmlns:a16="http://schemas.microsoft.com/office/drawing/2014/main" id="{AA1F8ACD-789D-4402-9258-9B86FD1F960C}"/>
              </a:ext>
            </a:extLst>
          </p:cNvPr>
          <p:cNvSpPr>
            <a:spLocks noGrp="1"/>
          </p:cNvSpPr>
          <p:nvPr>
            <p:ph type="title"/>
          </p:nvPr>
        </p:nvSpPr>
        <p:spPr/>
        <p:txBody>
          <a:bodyPr/>
          <a:lstStyle/>
          <a:p>
            <a:r>
              <a:rPr lang="en-US" dirty="0"/>
              <a:t>Resilience Planning: </a:t>
            </a:r>
            <a:br>
              <a:rPr lang="en-US" dirty="0"/>
            </a:br>
            <a:r>
              <a:rPr lang="en-US" dirty="0"/>
              <a:t>Options Evaluation by Cost and Complexity</a:t>
            </a:r>
          </a:p>
        </p:txBody>
      </p:sp>
      <p:grpSp>
        <p:nvGrpSpPr>
          <p:cNvPr id="2" name="Group 1">
            <a:extLst>
              <a:ext uri="{FF2B5EF4-FFF2-40B4-BE49-F238E27FC236}">
                <a16:creationId xmlns:a16="http://schemas.microsoft.com/office/drawing/2014/main" id="{ACFF8DCF-E0FB-46C7-BADC-804C654D5A86}"/>
              </a:ext>
            </a:extLst>
          </p:cNvPr>
          <p:cNvGrpSpPr/>
          <p:nvPr/>
        </p:nvGrpSpPr>
        <p:grpSpPr>
          <a:xfrm>
            <a:off x="540540" y="1263891"/>
            <a:ext cx="7917964" cy="5490347"/>
            <a:chOff x="686104" y="1263891"/>
            <a:chExt cx="7917964" cy="5490347"/>
          </a:xfrm>
        </p:grpSpPr>
        <p:pic>
          <p:nvPicPr>
            <p:cNvPr id="7" name="Picture 6">
              <a:extLst>
                <a:ext uri="{FF2B5EF4-FFF2-40B4-BE49-F238E27FC236}">
                  <a16:creationId xmlns:a16="http://schemas.microsoft.com/office/drawing/2014/main" id="{B8A9A92F-6658-4431-96F6-37E06B8D1B2D}"/>
                </a:ext>
              </a:extLst>
            </p:cNvPr>
            <p:cNvPicPr>
              <a:picLocks noChangeAspect="1"/>
            </p:cNvPicPr>
            <p:nvPr/>
          </p:nvPicPr>
          <p:blipFill>
            <a:blip r:embed="rId3"/>
            <a:stretch>
              <a:fillRect/>
            </a:stretch>
          </p:blipFill>
          <p:spPr>
            <a:xfrm>
              <a:off x="866655" y="1263891"/>
              <a:ext cx="7410689" cy="5490347"/>
            </a:xfrm>
            <a:prstGeom prst="rect">
              <a:avLst/>
            </a:prstGeom>
          </p:spPr>
        </p:pic>
        <p:sp>
          <p:nvSpPr>
            <p:cNvPr id="8" name="TextBox 7">
              <a:extLst>
                <a:ext uri="{FF2B5EF4-FFF2-40B4-BE49-F238E27FC236}">
                  <a16:creationId xmlns:a16="http://schemas.microsoft.com/office/drawing/2014/main" id="{8C72982F-DEDB-4071-88FC-261A83A8E52F}"/>
                </a:ext>
              </a:extLst>
            </p:cNvPr>
            <p:cNvSpPr txBox="1"/>
            <p:nvPr/>
          </p:nvSpPr>
          <p:spPr>
            <a:xfrm>
              <a:off x="686104" y="4829308"/>
              <a:ext cx="1464573" cy="230832"/>
            </a:xfrm>
            <a:prstGeom prst="rect">
              <a:avLst/>
            </a:prstGeom>
            <a:noFill/>
          </p:spPr>
          <p:txBody>
            <a:bodyPr wrap="square" rtlCol="0">
              <a:spAutoFit/>
            </a:bodyPr>
            <a:lstStyle/>
            <a:p>
              <a:r>
                <a:rPr lang="en-US" sz="900" dirty="0"/>
                <a:t>Simple implementation</a:t>
              </a:r>
            </a:p>
          </p:txBody>
        </p:sp>
        <p:sp>
          <p:nvSpPr>
            <p:cNvPr id="9" name="TextBox 8">
              <a:extLst>
                <a:ext uri="{FF2B5EF4-FFF2-40B4-BE49-F238E27FC236}">
                  <a16:creationId xmlns:a16="http://schemas.microsoft.com/office/drawing/2014/main" id="{6234061B-F362-4F7F-ACF8-3508758E0B7E}"/>
                </a:ext>
              </a:extLst>
            </p:cNvPr>
            <p:cNvSpPr txBox="1"/>
            <p:nvPr/>
          </p:nvSpPr>
          <p:spPr>
            <a:xfrm>
              <a:off x="7139495" y="4944724"/>
              <a:ext cx="1464573" cy="230832"/>
            </a:xfrm>
            <a:prstGeom prst="rect">
              <a:avLst/>
            </a:prstGeom>
            <a:noFill/>
          </p:spPr>
          <p:txBody>
            <a:bodyPr wrap="square" rtlCol="0">
              <a:spAutoFit/>
            </a:bodyPr>
            <a:lstStyle/>
            <a:p>
              <a:r>
                <a:rPr lang="en-US" sz="900" dirty="0"/>
                <a:t>Complex implementation</a:t>
              </a:r>
            </a:p>
          </p:txBody>
        </p:sp>
        <p:sp>
          <p:nvSpPr>
            <p:cNvPr id="10" name="TextBox 9">
              <a:extLst>
                <a:ext uri="{FF2B5EF4-FFF2-40B4-BE49-F238E27FC236}">
                  <a16:creationId xmlns:a16="http://schemas.microsoft.com/office/drawing/2014/main" id="{73786C9A-C3B7-4376-8D01-CD407B3B349A}"/>
                </a:ext>
              </a:extLst>
            </p:cNvPr>
            <p:cNvSpPr txBox="1"/>
            <p:nvPr/>
          </p:nvSpPr>
          <p:spPr>
            <a:xfrm>
              <a:off x="3767868" y="6393788"/>
              <a:ext cx="1685312" cy="230832"/>
            </a:xfrm>
            <a:prstGeom prst="rect">
              <a:avLst/>
            </a:prstGeom>
            <a:noFill/>
          </p:spPr>
          <p:txBody>
            <a:bodyPr wrap="square" rtlCol="0">
              <a:spAutoFit/>
            </a:bodyPr>
            <a:lstStyle/>
            <a:p>
              <a:r>
                <a:rPr lang="en-US" sz="900" dirty="0"/>
                <a:t>Low cost of implementation</a:t>
              </a:r>
            </a:p>
          </p:txBody>
        </p:sp>
        <p:sp>
          <p:nvSpPr>
            <p:cNvPr id="12" name="TextBox 11">
              <a:extLst>
                <a:ext uri="{FF2B5EF4-FFF2-40B4-BE49-F238E27FC236}">
                  <a16:creationId xmlns:a16="http://schemas.microsoft.com/office/drawing/2014/main" id="{EA16422E-08C8-4835-937B-8572295D1B56}"/>
                </a:ext>
              </a:extLst>
            </p:cNvPr>
            <p:cNvSpPr txBox="1"/>
            <p:nvPr/>
          </p:nvSpPr>
          <p:spPr>
            <a:xfrm>
              <a:off x="3743357" y="2395030"/>
              <a:ext cx="1734334" cy="230832"/>
            </a:xfrm>
            <a:prstGeom prst="rect">
              <a:avLst/>
            </a:prstGeom>
            <a:noFill/>
          </p:spPr>
          <p:txBody>
            <a:bodyPr wrap="square" rtlCol="0">
              <a:spAutoFit/>
            </a:bodyPr>
            <a:lstStyle/>
            <a:p>
              <a:r>
                <a:rPr lang="en-US" sz="900" dirty="0"/>
                <a:t>High cost of implementation</a:t>
              </a:r>
            </a:p>
          </p:txBody>
        </p:sp>
      </p:grpSp>
    </p:spTree>
    <p:extLst>
      <p:ext uri="{BB962C8B-B14F-4D97-AF65-F5344CB8AC3E}">
        <p14:creationId xmlns:p14="http://schemas.microsoft.com/office/powerpoint/2010/main" val="8543054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58792" y="1114682"/>
            <a:ext cx="8626415" cy="5543360"/>
          </a:xfrm>
        </p:spPr>
        <p:txBody>
          <a:bodyPr>
            <a:noAutofit/>
          </a:bodyPr>
          <a:lstStyle/>
          <a:p>
            <a:r>
              <a:rPr lang="en-US" sz="1600" dirty="0"/>
              <a:t>Resilience is more than just reliability</a:t>
            </a:r>
          </a:p>
          <a:p>
            <a:r>
              <a:rPr lang="en-US" sz="1600" dirty="0"/>
              <a:t>Resilience planning should be part of integrated planning</a:t>
            </a:r>
          </a:p>
          <a:p>
            <a:r>
              <a:rPr lang="en-US" sz="1600" dirty="0"/>
              <a:t>There are multiple ways to prioritize resilience action:</a:t>
            </a:r>
          </a:p>
          <a:p>
            <a:pPr lvl="1"/>
            <a:r>
              <a:rPr lang="en-US" sz="1400" dirty="0"/>
              <a:t>Priority threats</a:t>
            </a:r>
          </a:p>
          <a:p>
            <a:pPr lvl="1"/>
            <a:r>
              <a:rPr lang="en-US" sz="1400" dirty="0"/>
              <a:t>Cost</a:t>
            </a:r>
          </a:p>
          <a:p>
            <a:pPr lvl="1"/>
            <a:r>
              <a:rPr lang="en-US" sz="1400" dirty="0"/>
              <a:t>Difficulty</a:t>
            </a:r>
          </a:p>
          <a:p>
            <a:pPr lvl="1"/>
            <a:r>
              <a:rPr lang="en-US" sz="1400" dirty="0"/>
              <a:t>Number/priority of enhanced systems</a:t>
            </a:r>
          </a:p>
          <a:p>
            <a:pPr lvl="1"/>
            <a:r>
              <a:rPr lang="en-US" sz="1400" dirty="0">
                <a:solidFill>
                  <a:schemeClr val="tx1"/>
                </a:solidFill>
              </a:rPr>
              <a:t>Cascading Impacts</a:t>
            </a:r>
          </a:p>
          <a:p>
            <a:pPr lvl="1"/>
            <a:r>
              <a:rPr lang="en-US" sz="1400" dirty="0"/>
              <a:t>Ancillary benefits</a:t>
            </a:r>
            <a:endParaRPr lang="en-US" sz="1400" dirty="0">
              <a:solidFill>
                <a:schemeClr val="tx1"/>
              </a:solidFill>
            </a:endParaRPr>
          </a:p>
          <a:p>
            <a:r>
              <a:rPr lang="en-US" sz="1600" dirty="0">
                <a:solidFill>
                  <a:schemeClr val="tx1"/>
                </a:solidFill>
              </a:rPr>
              <a:t>Benefits to power system resilience:</a:t>
            </a:r>
          </a:p>
          <a:p>
            <a:pPr lvl="1"/>
            <a:r>
              <a:rPr lang="en-US" sz="1400" dirty="0"/>
              <a:t>Ability to</a:t>
            </a:r>
            <a:r>
              <a:rPr lang="en-US" sz="1400" dirty="0">
                <a:solidFill>
                  <a:schemeClr val="tx1"/>
                </a:solidFill>
              </a:rPr>
              <a:t> reliably meet growing electricity demands</a:t>
            </a:r>
            <a:endParaRPr lang="en-US" sz="1400" dirty="0"/>
          </a:p>
          <a:p>
            <a:pPr lvl="1"/>
            <a:r>
              <a:rPr lang="en-US" sz="1400" dirty="0">
                <a:solidFill>
                  <a:schemeClr val="tx1"/>
                </a:solidFill>
              </a:rPr>
              <a:t>Decreased dependence on imported fuels, diversification of resources</a:t>
            </a:r>
          </a:p>
          <a:p>
            <a:pPr lvl="1"/>
            <a:r>
              <a:rPr lang="en-US" sz="1400" dirty="0"/>
              <a:t>Less economic loss/impact from threats</a:t>
            </a:r>
            <a:endParaRPr lang="en-US" sz="1400" dirty="0">
              <a:solidFill>
                <a:schemeClr val="tx1"/>
              </a:solidFill>
            </a:endParaRPr>
          </a:p>
          <a:p>
            <a:pPr lvl="1"/>
            <a:r>
              <a:rPr lang="en-US" sz="1400" dirty="0">
                <a:solidFill>
                  <a:schemeClr val="tx1"/>
                </a:solidFill>
              </a:rPr>
              <a:t>Improved infrastructure for fuel supply and electricity transmission </a:t>
            </a:r>
          </a:p>
          <a:p>
            <a:pPr lvl="1"/>
            <a:r>
              <a:rPr lang="en-US" sz="1400" dirty="0"/>
              <a:t>Increased safety and decreased mortality rates</a:t>
            </a:r>
            <a:endParaRPr lang="en-US" sz="1400" dirty="0">
              <a:solidFill>
                <a:schemeClr val="tx1"/>
              </a:solidFill>
            </a:endParaRPr>
          </a:p>
          <a:p>
            <a:endParaRPr lang="en-US" sz="1800" dirty="0">
              <a:solidFill>
                <a:schemeClr val="tx1"/>
              </a:solidFill>
            </a:endParaRPr>
          </a:p>
        </p:txBody>
      </p:sp>
      <p:sp>
        <p:nvSpPr>
          <p:cNvPr id="5" name="Title 4"/>
          <p:cNvSpPr>
            <a:spLocks noGrp="1"/>
          </p:cNvSpPr>
          <p:nvPr>
            <p:ph type="title"/>
          </p:nvPr>
        </p:nvSpPr>
        <p:spPr/>
        <p:txBody>
          <a:bodyPr/>
          <a:lstStyle/>
          <a:p>
            <a:r>
              <a:rPr lang="en-US" dirty="0"/>
              <a:t>Key Messages</a:t>
            </a:r>
          </a:p>
        </p:txBody>
      </p:sp>
    </p:spTree>
    <p:extLst>
      <p:ext uri="{BB962C8B-B14F-4D97-AF65-F5344CB8AC3E}">
        <p14:creationId xmlns:p14="http://schemas.microsoft.com/office/powerpoint/2010/main" val="4630613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A1F8ACD-789D-4402-9258-9B86FD1F960C}"/>
              </a:ext>
            </a:extLst>
          </p:cNvPr>
          <p:cNvSpPr>
            <a:spLocks noGrp="1"/>
          </p:cNvSpPr>
          <p:nvPr>
            <p:ph type="title"/>
          </p:nvPr>
        </p:nvSpPr>
        <p:spPr>
          <a:xfrm>
            <a:off x="686104" y="103762"/>
            <a:ext cx="7977618" cy="881973"/>
          </a:xfrm>
        </p:spPr>
        <p:txBody>
          <a:bodyPr/>
          <a:lstStyle/>
          <a:p>
            <a:r>
              <a:rPr lang="en-US" dirty="0"/>
              <a:t>Resilience Planning: </a:t>
            </a:r>
            <a:br>
              <a:rPr lang="en-US" dirty="0"/>
            </a:br>
            <a:r>
              <a:rPr lang="en-US" dirty="0"/>
              <a:t>Options Evaluation by Cost and Priority Systems</a:t>
            </a:r>
          </a:p>
        </p:txBody>
      </p:sp>
      <p:pic>
        <p:nvPicPr>
          <p:cNvPr id="5" name="Picture 4">
            <a:extLst>
              <a:ext uri="{FF2B5EF4-FFF2-40B4-BE49-F238E27FC236}">
                <a16:creationId xmlns:a16="http://schemas.microsoft.com/office/drawing/2014/main" id="{3D887E60-F7FF-45A9-956B-23965F78F33A}"/>
              </a:ext>
            </a:extLst>
          </p:cNvPr>
          <p:cNvPicPr>
            <a:picLocks noChangeAspect="1"/>
          </p:cNvPicPr>
          <p:nvPr/>
        </p:nvPicPr>
        <p:blipFill>
          <a:blip r:embed="rId2"/>
          <a:stretch>
            <a:fillRect/>
          </a:stretch>
        </p:blipFill>
        <p:spPr>
          <a:xfrm>
            <a:off x="4350454" y="3754508"/>
            <a:ext cx="443092" cy="434732"/>
          </a:xfrm>
          <a:prstGeom prst="rect">
            <a:avLst/>
          </a:prstGeom>
        </p:spPr>
      </p:pic>
      <p:pic>
        <p:nvPicPr>
          <p:cNvPr id="11" name="Picture 10">
            <a:extLst>
              <a:ext uri="{FF2B5EF4-FFF2-40B4-BE49-F238E27FC236}">
                <a16:creationId xmlns:a16="http://schemas.microsoft.com/office/drawing/2014/main" id="{ECA1FEAD-AC3B-4575-93A8-41510A992B0E}"/>
              </a:ext>
            </a:extLst>
          </p:cNvPr>
          <p:cNvPicPr>
            <a:picLocks noChangeAspect="1"/>
          </p:cNvPicPr>
          <p:nvPr/>
        </p:nvPicPr>
        <p:blipFill>
          <a:blip r:embed="rId2"/>
          <a:stretch>
            <a:fillRect/>
          </a:stretch>
        </p:blipFill>
        <p:spPr>
          <a:xfrm>
            <a:off x="2823114" y="3300897"/>
            <a:ext cx="462334" cy="453611"/>
          </a:xfrm>
          <a:prstGeom prst="rect">
            <a:avLst/>
          </a:prstGeom>
        </p:spPr>
      </p:pic>
      <p:pic>
        <p:nvPicPr>
          <p:cNvPr id="13" name="Picture 12">
            <a:extLst>
              <a:ext uri="{FF2B5EF4-FFF2-40B4-BE49-F238E27FC236}">
                <a16:creationId xmlns:a16="http://schemas.microsoft.com/office/drawing/2014/main" id="{19126112-9BCC-4DA4-97FE-D8DAB80D12E7}"/>
              </a:ext>
            </a:extLst>
          </p:cNvPr>
          <p:cNvPicPr>
            <a:picLocks noChangeAspect="1"/>
          </p:cNvPicPr>
          <p:nvPr/>
        </p:nvPicPr>
        <p:blipFill>
          <a:blip r:embed="rId2"/>
          <a:stretch>
            <a:fillRect/>
          </a:stretch>
        </p:blipFill>
        <p:spPr>
          <a:xfrm>
            <a:off x="1995699" y="5427268"/>
            <a:ext cx="459082" cy="450420"/>
          </a:xfrm>
          <a:prstGeom prst="rect">
            <a:avLst/>
          </a:prstGeom>
        </p:spPr>
      </p:pic>
      <p:pic>
        <p:nvPicPr>
          <p:cNvPr id="14" name="Picture 13">
            <a:extLst>
              <a:ext uri="{FF2B5EF4-FFF2-40B4-BE49-F238E27FC236}">
                <a16:creationId xmlns:a16="http://schemas.microsoft.com/office/drawing/2014/main" id="{DB5B3BE3-4188-4866-A30B-25A06162036B}"/>
              </a:ext>
            </a:extLst>
          </p:cNvPr>
          <p:cNvPicPr>
            <a:picLocks noChangeAspect="1"/>
          </p:cNvPicPr>
          <p:nvPr/>
        </p:nvPicPr>
        <p:blipFill>
          <a:blip r:embed="rId2"/>
          <a:stretch>
            <a:fillRect/>
          </a:stretch>
        </p:blipFill>
        <p:spPr>
          <a:xfrm>
            <a:off x="6209332" y="5427268"/>
            <a:ext cx="479889" cy="470835"/>
          </a:xfrm>
          <a:prstGeom prst="rect">
            <a:avLst/>
          </a:prstGeom>
        </p:spPr>
      </p:pic>
      <p:grpSp>
        <p:nvGrpSpPr>
          <p:cNvPr id="2" name="Group 1">
            <a:extLst>
              <a:ext uri="{FF2B5EF4-FFF2-40B4-BE49-F238E27FC236}">
                <a16:creationId xmlns:a16="http://schemas.microsoft.com/office/drawing/2014/main" id="{4C650E5A-7C27-401E-806B-0DD4FEAA64D9}"/>
              </a:ext>
            </a:extLst>
          </p:cNvPr>
          <p:cNvGrpSpPr/>
          <p:nvPr/>
        </p:nvGrpSpPr>
        <p:grpSpPr>
          <a:xfrm>
            <a:off x="336192" y="1263891"/>
            <a:ext cx="8361798" cy="5490347"/>
            <a:chOff x="336192" y="1263891"/>
            <a:chExt cx="8361798" cy="5490347"/>
          </a:xfrm>
        </p:grpSpPr>
        <p:pic>
          <p:nvPicPr>
            <p:cNvPr id="8" name="Picture 7">
              <a:extLst>
                <a:ext uri="{FF2B5EF4-FFF2-40B4-BE49-F238E27FC236}">
                  <a16:creationId xmlns:a16="http://schemas.microsoft.com/office/drawing/2014/main" id="{68ECAE75-B5DC-4DC7-A685-F07157CCBD6E}"/>
                </a:ext>
              </a:extLst>
            </p:cNvPr>
            <p:cNvPicPr>
              <a:picLocks noChangeAspect="1"/>
            </p:cNvPicPr>
            <p:nvPr/>
          </p:nvPicPr>
          <p:blipFill>
            <a:blip r:embed="rId3"/>
            <a:stretch>
              <a:fillRect/>
            </a:stretch>
          </p:blipFill>
          <p:spPr>
            <a:xfrm>
              <a:off x="446009" y="1263891"/>
              <a:ext cx="8251981" cy="5490347"/>
            </a:xfrm>
            <a:prstGeom prst="rect">
              <a:avLst/>
            </a:prstGeom>
          </p:spPr>
        </p:pic>
        <p:sp>
          <p:nvSpPr>
            <p:cNvPr id="16" name="TextBox 15">
              <a:extLst>
                <a:ext uri="{FF2B5EF4-FFF2-40B4-BE49-F238E27FC236}">
                  <a16:creationId xmlns:a16="http://schemas.microsoft.com/office/drawing/2014/main" id="{2FC4D701-592B-40E6-BDF8-FA95CF3166DC}"/>
                </a:ext>
              </a:extLst>
            </p:cNvPr>
            <p:cNvSpPr txBox="1"/>
            <p:nvPr/>
          </p:nvSpPr>
          <p:spPr>
            <a:xfrm>
              <a:off x="3309959" y="6402496"/>
              <a:ext cx="1685312" cy="230832"/>
            </a:xfrm>
            <a:prstGeom prst="rect">
              <a:avLst/>
            </a:prstGeom>
            <a:noFill/>
          </p:spPr>
          <p:txBody>
            <a:bodyPr wrap="square" rtlCol="0">
              <a:spAutoFit/>
            </a:bodyPr>
            <a:lstStyle/>
            <a:p>
              <a:r>
                <a:rPr lang="en-US" sz="900" dirty="0"/>
                <a:t>Low cost of implementation</a:t>
              </a:r>
            </a:p>
          </p:txBody>
        </p:sp>
        <p:sp>
          <p:nvSpPr>
            <p:cNvPr id="17" name="TextBox 16">
              <a:extLst>
                <a:ext uri="{FF2B5EF4-FFF2-40B4-BE49-F238E27FC236}">
                  <a16:creationId xmlns:a16="http://schemas.microsoft.com/office/drawing/2014/main" id="{BBEB988E-FF57-43FB-975B-75D12DA3C1A5}"/>
                </a:ext>
              </a:extLst>
            </p:cNvPr>
            <p:cNvSpPr txBox="1"/>
            <p:nvPr/>
          </p:nvSpPr>
          <p:spPr>
            <a:xfrm>
              <a:off x="3285448" y="2403738"/>
              <a:ext cx="1734334" cy="230832"/>
            </a:xfrm>
            <a:prstGeom prst="rect">
              <a:avLst/>
            </a:prstGeom>
            <a:noFill/>
          </p:spPr>
          <p:txBody>
            <a:bodyPr wrap="square" rtlCol="0">
              <a:spAutoFit/>
            </a:bodyPr>
            <a:lstStyle/>
            <a:p>
              <a:r>
                <a:rPr lang="en-US" sz="900" dirty="0"/>
                <a:t>High cost of implementation</a:t>
              </a:r>
            </a:p>
          </p:txBody>
        </p:sp>
        <p:sp>
          <p:nvSpPr>
            <p:cNvPr id="18" name="TextBox 17">
              <a:extLst>
                <a:ext uri="{FF2B5EF4-FFF2-40B4-BE49-F238E27FC236}">
                  <a16:creationId xmlns:a16="http://schemas.microsoft.com/office/drawing/2014/main" id="{E67E6999-9E99-4FE7-BEA0-A5882B57E2EB}"/>
                </a:ext>
              </a:extLst>
            </p:cNvPr>
            <p:cNvSpPr txBox="1"/>
            <p:nvPr/>
          </p:nvSpPr>
          <p:spPr>
            <a:xfrm>
              <a:off x="336192" y="4784852"/>
              <a:ext cx="1328038" cy="230832"/>
            </a:xfrm>
            <a:prstGeom prst="rect">
              <a:avLst/>
            </a:prstGeom>
            <a:noFill/>
          </p:spPr>
          <p:txBody>
            <a:bodyPr wrap="square" rtlCol="0">
              <a:spAutoFit/>
            </a:bodyPr>
            <a:lstStyle/>
            <a:p>
              <a:r>
                <a:rPr lang="en-US" sz="900" dirty="0"/>
                <a:t>Single system impacts</a:t>
              </a:r>
            </a:p>
          </p:txBody>
        </p:sp>
        <p:sp>
          <p:nvSpPr>
            <p:cNvPr id="19" name="TextBox 18">
              <a:extLst>
                <a:ext uri="{FF2B5EF4-FFF2-40B4-BE49-F238E27FC236}">
                  <a16:creationId xmlns:a16="http://schemas.microsoft.com/office/drawing/2014/main" id="{779794B4-CD4F-4108-9604-F79B01E5EB8D}"/>
                </a:ext>
              </a:extLst>
            </p:cNvPr>
            <p:cNvSpPr txBox="1"/>
            <p:nvPr/>
          </p:nvSpPr>
          <p:spPr>
            <a:xfrm>
              <a:off x="7062378" y="5311852"/>
              <a:ext cx="1635612" cy="230832"/>
            </a:xfrm>
            <a:prstGeom prst="rect">
              <a:avLst/>
            </a:prstGeom>
            <a:noFill/>
          </p:spPr>
          <p:txBody>
            <a:bodyPr wrap="square" rtlCol="0">
              <a:spAutoFit/>
            </a:bodyPr>
            <a:lstStyle/>
            <a:p>
              <a:r>
                <a:rPr lang="en-US" sz="900" dirty="0"/>
                <a:t>Multiple system impacts</a:t>
              </a:r>
            </a:p>
          </p:txBody>
        </p:sp>
      </p:grpSp>
    </p:spTree>
    <p:extLst>
      <p:ext uri="{BB962C8B-B14F-4D97-AF65-F5344CB8AC3E}">
        <p14:creationId xmlns:p14="http://schemas.microsoft.com/office/powerpoint/2010/main" val="5181775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D1E95C-60BF-4F98-81BC-576E0518A48C}"/>
              </a:ext>
            </a:extLst>
          </p:cNvPr>
          <p:cNvSpPr>
            <a:spLocks noGrp="1"/>
          </p:cNvSpPr>
          <p:nvPr>
            <p:ph type="title"/>
          </p:nvPr>
        </p:nvSpPr>
        <p:spPr>
          <a:xfrm>
            <a:off x="653370" y="103762"/>
            <a:ext cx="7122872" cy="881973"/>
          </a:xfrm>
        </p:spPr>
        <p:txBody>
          <a:bodyPr/>
          <a:lstStyle/>
          <a:p>
            <a:r>
              <a:rPr lang="en-US" dirty="0"/>
              <a:t>Effective Resilience Planning:</a:t>
            </a:r>
          </a:p>
        </p:txBody>
      </p:sp>
      <p:sp>
        <p:nvSpPr>
          <p:cNvPr id="4" name="Content Placeholder 3">
            <a:extLst>
              <a:ext uri="{FF2B5EF4-FFF2-40B4-BE49-F238E27FC236}">
                <a16:creationId xmlns:a16="http://schemas.microsoft.com/office/drawing/2014/main" id="{82EA6A5F-1C26-4EA2-B631-EC31C45F8575}"/>
              </a:ext>
            </a:extLst>
          </p:cNvPr>
          <p:cNvSpPr>
            <a:spLocks noGrp="1"/>
          </p:cNvSpPr>
          <p:nvPr>
            <p:ph sz="half" idx="1"/>
          </p:nvPr>
        </p:nvSpPr>
        <p:spPr>
          <a:xfrm>
            <a:off x="384788" y="1307458"/>
            <a:ext cx="7877347" cy="5202399"/>
          </a:xfrm>
          <a:noFill/>
        </p:spPr>
        <p:txBody>
          <a:bodyPr>
            <a:normAutofit fontScale="92500" lnSpcReduction="10000"/>
          </a:bodyPr>
          <a:lstStyle/>
          <a:p>
            <a:pPr marL="0" indent="0">
              <a:buNone/>
            </a:pPr>
            <a:r>
              <a:rPr lang="en-US" sz="2400" u="sng" dirty="0">
                <a:solidFill>
                  <a:schemeClr val="tx1"/>
                </a:solidFill>
              </a:rPr>
              <a:t>Power sector resilience planning should:</a:t>
            </a:r>
          </a:p>
          <a:p>
            <a:pPr marL="454025" lvl="1" indent="0">
              <a:buNone/>
            </a:pPr>
            <a:endParaRPr lang="en-US" sz="2400" dirty="0">
              <a:solidFill>
                <a:schemeClr val="tx1"/>
              </a:solidFill>
            </a:endParaRPr>
          </a:p>
          <a:p>
            <a:pPr lvl="1"/>
            <a:r>
              <a:rPr lang="en-US" sz="2400" dirty="0">
                <a:solidFill>
                  <a:schemeClr val="tx1"/>
                </a:solidFill>
              </a:rPr>
              <a:t>Be incorporated into existing planning processes</a:t>
            </a:r>
          </a:p>
          <a:p>
            <a:pPr lvl="1"/>
            <a:endParaRPr lang="en-US" sz="2400" dirty="0">
              <a:solidFill>
                <a:schemeClr val="tx1"/>
              </a:solidFill>
            </a:endParaRPr>
          </a:p>
          <a:p>
            <a:pPr lvl="1"/>
            <a:r>
              <a:rPr lang="en-US" sz="2400" dirty="0">
                <a:solidFill>
                  <a:schemeClr val="tx1"/>
                </a:solidFill>
              </a:rPr>
              <a:t>Include engagement with non-utility entities for incorporation into broader community resilience and adaptation planning </a:t>
            </a:r>
          </a:p>
          <a:p>
            <a:pPr lvl="1"/>
            <a:endParaRPr lang="en-US" sz="2400" dirty="0">
              <a:solidFill>
                <a:schemeClr val="tx1"/>
              </a:solidFill>
            </a:endParaRPr>
          </a:p>
          <a:p>
            <a:pPr lvl="1"/>
            <a:r>
              <a:rPr lang="en-US" sz="2400" dirty="0">
                <a:solidFill>
                  <a:schemeClr val="tx1"/>
                </a:solidFill>
              </a:rPr>
              <a:t>Be part of a process that is revisited and updated periodically </a:t>
            </a:r>
          </a:p>
          <a:p>
            <a:pPr marL="454025" lvl="1" indent="0">
              <a:buNone/>
            </a:pPr>
            <a:endParaRPr lang="en-US" sz="2400" dirty="0">
              <a:solidFill>
                <a:schemeClr val="tx1"/>
              </a:solidFill>
            </a:endParaRPr>
          </a:p>
          <a:p>
            <a:pPr lvl="1"/>
            <a:r>
              <a:rPr lang="en-US" sz="2400" dirty="0">
                <a:solidFill>
                  <a:schemeClr val="tx1"/>
                </a:solidFill>
              </a:rPr>
              <a:t>Be incorporated into an action plan for implementation and financing will need to be identified to support project implementation</a:t>
            </a:r>
          </a:p>
          <a:p>
            <a:endParaRPr lang="en-US" sz="2800" dirty="0">
              <a:solidFill>
                <a:schemeClr val="tx1"/>
              </a:solidFill>
            </a:endParaRPr>
          </a:p>
        </p:txBody>
      </p:sp>
    </p:spTree>
    <p:extLst>
      <p:ext uri="{BB962C8B-B14F-4D97-AF65-F5344CB8AC3E}">
        <p14:creationId xmlns:p14="http://schemas.microsoft.com/office/powerpoint/2010/main" val="19279499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511278-5062-4C9A-A645-6E13DE80C527}"/>
              </a:ext>
            </a:extLst>
          </p:cNvPr>
          <p:cNvSpPr>
            <a:spLocks noGrp="1"/>
          </p:cNvSpPr>
          <p:nvPr>
            <p:ph type="title"/>
          </p:nvPr>
        </p:nvSpPr>
        <p:spPr>
          <a:xfrm>
            <a:off x="694744" y="127715"/>
            <a:ext cx="7754512" cy="881973"/>
          </a:xfrm>
        </p:spPr>
        <p:txBody>
          <a:bodyPr/>
          <a:lstStyle/>
          <a:p>
            <a:r>
              <a:rPr lang="en-US" dirty="0"/>
              <a:t>Early Actions for Resilience</a:t>
            </a:r>
          </a:p>
        </p:txBody>
      </p:sp>
      <p:sp>
        <p:nvSpPr>
          <p:cNvPr id="4" name="Content Placeholder 3">
            <a:extLst>
              <a:ext uri="{FF2B5EF4-FFF2-40B4-BE49-F238E27FC236}">
                <a16:creationId xmlns:a16="http://schemas.microsoft.com/office/drawing/2014/main" id="{D5617061-F575-4713-A329-EBF8AFFB7792}"/>
              </a:ext>
            </a:extLst>
          </p:cNvPr>
          <p:cNvSpPr>
            <a:spLocks noGrp="1"/>
          </p:cNvSpPr>
          <p:nvPr>
            <p:ph sz="half" idx="1"/>
          </p:nvPr>
        </p:nvSpPr>
        <p:spPr>
          <a:xfrm>
            <a:off x="356214" y="1363486"/>
            <a:ext cx="4547561" cy="1850895"/>
          </a:xfrm>
          <a:solidFill>
            <a:srgbClr val="F2F2F2"/>
          </a:solidFill>
        </p:spPr>
        <p:txBody>
          <a:bodyPr>
            <a:noAutofit/>
          </a:bodyPr>
          <a:lstStyle/>
          <a:p>
            <a:pPr marL="0" indent="0" algn="ctr">
              <a:buNone/>
            </a:pPr>
            <a:r>
              <a:rPr lang="en-US" sz="2400" dirty="0">
                <a:solidFill>
                  <a:srgbClr val="000000"/>
                </a:solidFill>
              </a:rPr>
              <a:t>Update resilience enabling policies</a:t>
            </a:r>
          </a:p>
          <a:p>
            <a:pPr marL="0" indent="0" algn="ctr">
              <a:buNone/>
            </a:pPr>
            <a:r>
              <a:rPr lang="en-US" sz="2000" dirty="0">
                <a:solidFill>
                  <a:srgbClr val="000000"/>
                </a:solidFill>
              </a:rPr>
              <a:t>Are energy systems allowed to island? How much fuel must you store?</a:t>
            </a:r>
          </a:p>
        </p:txBody>
      </p:sp>
      <p:pic>
        <p:nvPicPr>
          <p:cNvPr id="6" name="Picture 5">
            <a:extLst>
              <a:ext uri="{FF2B5EF4-FFF2-40B4-BE49-F238E27FC236}">
                <a16:creationId xmlns:a16="http://schemas.microsoft.com/office/drawing/2014/main" id="{CC1F010D-02CB-4C01-A154-A2E9B284D227}"/>
              </a:ext>
            </a:extLst>
          </p:cNvPr>
          <p:cNvPicPr>
            <a:picLocks noChangeAspect="1"/>
          </p:cNvPicPr>
          <p:nvPr/>
        </p:nvPicPr>
        <p:blipFill>
          <a:blip r:embed="rId2"/>
          <a:stretch>
            <a:fillRect/>
          </a:stretch>
        </p:blipFill>
        <p:spPr>
          <a:xfrm>
            <a:off x="5863448" y="248858"/>
            <a:ext cx="3014032" cy="2227578"/>
          </a:xfrm>
          <a:prstGeom prst="rect">
            <a:avLst/>
          </a:prstGeom>
        </p:spPr>
      </p:pic>
      <p:sp>
        <p:nvSpPr>
          <p:cNvPr id="2" name="Rectangle 1">
            <a:extLst>
              <a:ext uri="{FF2B5EF4-FFF2-40B4-BE49-F238E27FC236}">
                <a16:creationId xmlns:a16="http://schemas.microsoft.com/office/drawing/2014/main" id="{C26E2A8C-5506-4CB8-AF1C-49A7880AB77B}"/>
              </a:ext>
            </a:extLst>
          </p:cNvPr>
          <p:cNvSpPr/>
          <p:nvPr/>
        </p:nvSpPr>
        <p:spPr>
          <a:xfrm>
            <a:off x="5142275" y="6021457"/>
            <a:ext cx="3415126" cy="369332"/>
          </a:xfrm>
          <a:prstGeom prst="rect">
            <a:avLst/>
          </a:prstGeom>
        </p:spPr>
        <p:txBody>
          <a:bodyPr wrap="square">
            <a:spAutoFit/>
          </a:bodyPr>
          <a:lstStyle/>
          <a:p>
            <a:r>
              <a:rPr lang="en-US" sz="900" dirty="0"/>
              <a:t>Figure. https://www.energy.gov/downloads/us-energy-sector-vulnerabilities-climate-change-and-extreme-weather</a:t>
            </a:r>
          </a:p>
        </p:txBody>
      </p:sp>
      <p:sp>
        <p:nvSpPr>
          <p:cNvPr id="7" name="Rectangle 6"/>
          <p:cNvSpPr/>
          <p:nvPr/>
        </p:nvSpPr>
        <p:spPr>
          <a:xfrm>
            <a:off x="5110920" y="2685135"/>
            <a:ext cx="3844948" cy="1754326"/>
          </a:xfrm>
          <a:prstGeom prst="rect">
            <a:avLst/>
          </a:prstGeom>
          <a:solidFill>
            <a:srgbClr val="F2F2F2"/>
          </a:solidFill>
        </p:spPr>
        <p:txBody>
          <a:bodyPr wrap="square">
            <a:spAutoFit/>
          </a:bodyPr>
          <a:lstStyle/>
          <a:p>
            <a:pPr algn="ctr"/>
            <a:r>
              <a:rPr lang="en-US" sz="2400" dirty="0">
                <a:solidFill>
                  <a:srgbClr val="000000"/>
                </a:solidFill>
              </a:rPr>
              <a:t>Define current and projected threats</a:t>
            </a:r>
          </a:p>
          <a:p>
            <a:pPr marL="0" lvl="1" algn="ctr"/>
            <a:r>
              <a:rPr lang="en-US" sz="2000" dirty="0">
                <a:solidFill>
                  <a:srgbClr val="000000"/>
                </a:solidFill>
              </a:rPr>
              <a:t>How many floods do you have now? How many floods will you have in 2050?</a:t>
            </a:r>
          </a:p>
        </p:txBody>
      </p:sp>
      <p:sp>
        <p:nvSpPr>
          <p:cNvPr id="8" name="Rectangle 7"/>
          <p:cNvSpPr/>
          <p:nvPr/>
        </p:nvSpPr>
        <p:spPr>
          <a:xfrm>
            <a:off x="341974" y="3689523"/>
            <a:ext cx="4572000" cy="2369880"/>
          </a:xfrm>
          <a:prstGeom prst="rect">
            <a:avLst/>
          </a:prstGeom>
          <a:solidFill>
            <a:schemeClr val="bg1">
              <a:lumMod val="95000"/>
            </a:schemeClr>
          </a:solidFill>
        </p:spPr>
        <p:txBody>
          <a:bodyPr>
            <a:spAutoFit/>
          </a:bodyPr>
          <a:lstStyle/>
          <a:p>
            <a:pPr algn="ctr"/>
            <a:r>
              <a:rPr lang="en-US" sz="2400" dirty="0">
                <a:solidFill>
                  <a:srgbClr val="000000"/>
                </a:solidFill>
              </a:rPr>
              <a:t>Set resilience goals</a:t>
            </a:r>
          </a:p>
          <a:p>
            <a:pPr algn="ctr"/>
            <a:endParaRPr lang="en-US" sz="2400" dirty="0">
              <a:solidFill>
                <a:srgbClr val="000000"/>
              </a:solidFill>
            </a:endParaRPr>
          </a:p>
          <a:p>
            <a:pPr lvl="1" algn="ctr"/>
            <a:r>
              <a:rPr lang="en-US" sz="2000" dirty="0">
                <a:solidFill>
                  <a:srgbClr val="000000"/>
                </a:solidFill>
              </a:rPr>
              <a:t>Ability to fully re-power within 3 days of major weather event, 10% DG + storage by 2025, all substations above projected flood height by 2020</a:t>
            </a:r>
          </a:p>
        </p:txBody>
      </p:sp>
      <p:sp>
        <p:nvSpPr>
          <p:cNvPr id="9" name="Rectangle 8"/>
          <p:cNvSpPr/>
          <p:nvPr/>
        </p:nvSpPr>
        <p:spPr>
          <a:xfrm>
            <a:off x="5544019" y="5069317"/>
            <a:ext cx="3157091" cy="830997"/>
          </a:xfrm>
          <a:prstGeom prst="rect">
            <a:avLst/>
          </a:prstGeom>
          <a:solidFill>
            <a:srgbClr val="F2F2F2"/>
          </a:solidFill>
        </p:spPr>
        <p:txBody>
          <a:bodyPr wrap="square">
            <a:spAutoFit/>
          </a:bodyPr>
          <a:lstStyle/>
          <a:p>
            <a:pPr algn="ctr"/>
            <a:r>
              <a:rPr lang="en-US" sz="2400" dirty="0">
                <a:solidFill>
                  <a:srgbClr val="000000"/>
                </a:solidFill>
              </a:rPr>
              <a:t>Define critical facilities and services</a:t>
            </a:r>
          </a:p>
        </p:txBody>
      </p:sp>
    </p:spTree>
    <p:extLst>
      <p:ext uri="{BB962C8B-B14F-4D97-AF65-F5344CB8AC3E}">
        <p14:creationId xmlns:p14="http://schemas.microsoft.com/office/powerpoint/2010/main" val="38612615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B8B3754A-8AFB-4327-BA87-BB9A01F5CD27}"/>
              </a:ext>
            </a:extLst>
          </p:cNvPr>
          <p:cNvSpPr>
            <a:spLocks noGrp="1"/>
          </p:cNvSpPr>
          <p:nvPr>
            <p:ph idx="1"/>
          </p:nvPr>
        </p:nvSpPr>
        <p:spPr>
          <a:xfrm>
            <a:off x="381001" y="1186774"/>
            <a:ext cx="8543924" cy="5304817"/>
          </a:xfrm>
        </p:spPr>
        <p:txBody>
          <a:bodyPr>
            <a:normAutofit fontScale="85000" lnSpcReduction="20000"/>
          </a:bodyPr>
          <a:lstStyle/>
          <a:p>
            <a:r>
              <a:rPr lang="en-US" sz="2800" b="1" dirty="0"/>
              <a:t>Redundancy and diversification are key </a:t>
            </a:r>
            <a:r>
              <a:rPr lang="en-US" sz="2800" dirty="0"/>
              <a:t>to increasing power sector resilience.</a:t>
            </a:r>
          </a:p>
          <a:p>
            <a:pPr lvl="1"/>
            <a:r>
              <a:rPr lang="en-US" sz="2400" dirty="0"/>
              <a:t>Renewable energy can play a valuable role in power sector resilience through redundancy and energy diversification.</a:t>
            </a:r>
          </a:p>
          <a:p>
            <a:endParaRPr lang="en-US" sz="2800" b="1" dirty="0"/>
          </a:p>
          <a:p>
            <a:r>
              <a:rPr lang="en-US" sz="2800" b="1" dirty="0"/>
              <a:t>Policy matters! </a:t>
            </a:r>
            <a:r>
              <a:rPr lang="en-US" sz="2800" dirty="0"/>
              <a:t>Don’t forget to incorporate good policy design into technical adaptation strategies</a:t>
            </a:r>
          </a:p>
          <a:p>
            <a:endParaRPr lang="en-US" sz="2800" b="1" dirty="0"/>
          </a:p>
          <a:p>
            <a:r>
              <a:rPr lang="en-US" sz="2800" b="1" dirty="0"/>
              <a:t>Include resilience planning as part of larger integrated planning processes.</a:t>
            </a:r>
          </a:p>
          <a:p>
            <a:endParaRPr lang="en-US" sz="2800" b="1" dirty="0"/>
          </a:p>
          <a:p>
            <a:r>
              <a:rPr lang="en-US" sz="2800" b="1" dirty="0"/>
              <a:t>Resilience planning is iterative</a:t>
            </a:r>
            <a:r>
              <a:rPr lang="en-US" sz="2800" dirty="0"/>
              <a:t>. Plans have to evolve as contexts and threats change</a:t>
            </a:r>
          </a:p>
          <a:p>
            <a:endParaRPr lang="en-US" sz="2800" dirty="0"/>
          </a:p>
        </p:txBody>
      </p:sp>
      <p:sp>
        <p:nvSpPr>
          <p:cNvPr id="6" name="Title 5">
            <a:extLst>
              <a:ext uri="{FF2B5EF4-FFF2-40B4-BE49-F238E27FC236}">
                <a16:creationId xmlns:a16="http://schemas.microsoft.com/office/drawing/2014/main" id="{B7C32DC1-E38C-4134-8555-B09F6E6CD88B}"/>
              </a:ext>
            </a:extLst>
          </p:cNvPr>
          <p:cNvSpPr>
            <a:spLocks noGrp="1"/>
          </p:cNvSpPr>
          <p:nvPr>
            <p:ph type="title"/>
          </p:nvPr>
        </p:nvSpPr>
        <p:spPr/>
        <p:txBody>
          <a:bodyPr/>
          <a:lstStyle/>
          <a:p>
            <a:r>
              <a:rPr lang="en-US" dirty="0"/>
              <a:t>Key Takeaways</a:t>
            </a:r>
          </a:p>
        </p:txBody>
      </p:sp>
    </p:spTree>
    <p:extLst>
      <p:ext uri="{BB962C8B-B14F-4D97-AF65-F5344CB8AC3E}">
        <p14:creationId xmlns:p14="http://schemas.microsoft.com/office/powerpoint/2010/main" val="16892544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37C5C6-59E9-49CE-B01B-42EAD0564B50}"/>
              </a:ext>
            </a:extLst>
          </p:cNvPr>
          <p:cNvSpPr>
            <a:spLocks noGrp="1"/>
          </p:cNvSpPr>
          <p:nvPr>
            <p:ph idx="1"/>
          </p:nvPr>
        </p:nvSpPr>
        <p:spPr/>
        <p:txBody>
          <a:bodyPr>
            <a:normAutofit lnSpcReduction="10000"/>
          </a:bodyPr>
          <a:lstStyle/>
          <a:p>
            <a:r>
              <a:rPr lang="en-US" dirty="0"/>
              <a:t>Resilience Roadmap </a:t>
            </a:r>
            <a:r>
              <a:rPr lang="en-US" dirty="0">
                <a:hlinkClick r:id="rId2"/>
              </a:rPr>
              <a:t>https://www.nrel.gov/resilience-planning-roadmap/</a:t>
            </a:r>
            <a:endParaRPr lang="en-US" dirty="0"/>
          </a:p>
          <a:p>
            <a:r>
              <a:rPr lang="en-US" dirty="0" err="1"/>
              <a:t>Reopt</a:t>
            </a:r>
            <a:r>
              <a:rPr lang="en-US" dirty="0"/>
              <a:t> Model </a:t>
            </a:r>
            <a:r>
              <a:rPr lang="en-US" dirty="0">
                <a:hlinkClick r:id="rId3"/>
              </a:rPr>
              <a:t>https://reopt.nrel.gov/</a:t>
            </a:r>
            <a:endParaRPr lang="en-US" dirty="0"/>
          </a:p>
          <a:p>
            <a:r>
              <a:rPr lang="en-US" dirty="0"/>
              <a:t>New York Solar Smart DG Hub Resilient Solar Project: </a:t>
            </a:r>
            <a:r>
              <a:rPr lang="en-US" dirty="0">
                <a:hlinkClick r:id="rId4"/>
              </a:rPr>
              <a:t>https://www.nrel.gov/docs/fy16osti/66617.pdf</a:t>
            </a:r>
            <a:endParaRPr lang="en-US" dirty="0"/>
          </a:p>
          <a:p>
            <a:r>
              <a:rPr lang="en-US" dirty="0"/>
              <a:t>Distributed Solar PV for Electricity System Resiliency: Policy and Regulatory Considerations </a:t>
            </a:r>
            <a:r>
              <a:rPr lang="en-US" dirty="0">
                <a:hlinkClick r:id="rId5"/>
              </a:rPr>
              <a:t>https://www.nrel.gov/docs/fy15osti/62631.pdf</a:t>
            </a:r>
            <a:r>
              <a:rPr lang="en-US" dirty="0"/>
              <a:t> </a:t>
            </a:r>
          </a:p>
          <a:p>
            <a:r>
              <a:rPr lang="en-US" dirty="0"/>
              <a:t>Microgrid-Ready Solar PV - Planning for Resiliency </a:t>
            </a:r>
            <a:r>
              <a:rPr lang="en-US" dirty="0">
                <a:hlinkClick r:id="rId6"/>
              </a:rPr>
              <a:t>https://www.nrel.gov/docs/fy18osti/70122.pdf</a:t>
            </a:r>
            <a:r>
              <a:rPr lang="en-US" dirty="0"/>
              <a:t> </a:t>
            </a:r>
          </a:p>
          <a:p>
            <a:r>
              <a:rPr lang="en-US" dirty="0"/>
              <a:t>Distributed Generation to Support Development Focused Climate Action </a:t>
            </a:r>
            <a:r>
              <a:rPr lang="en-US" dirty="0">
                <a:hlinkClick r:id="rId7"/>
              </a:rPr>
              <a:t>https://www.nrel.gov/docs/fy16osti/66597.pdf</a:t>
            </a:r>
            <a:r>
              <a:rPr lang="en-US" dirty="0"/>
              <a:t>  </a:t>
            </a:r>
          </a:p>
          <a:p>
            <a:r>
              <a:rPr lang="en-US" dirty="0"/>
              <a:t>NY Solar Smart Glossary </a:t>
            </a:r>
            <a:r>
              <a:rPr lang="en-US" dirty="0">
                <a:hlinkClick r:id="rId8"/>
              </a:rPr>
              <a:t>https://nysolarmap.com/media/1457/dg_hub_glossary.pdf</a:t>
            </a:r>
            <a:endParaRPr lang="en-US" dirty="0"/>
          </a:p>
          <a:p>
            <a:endParaRPr lang="en-US" dirty="0"/>
          </a:p>
        </p:txBody>
      </p:sp>
      <p:sp>
        <p:nvSpPr>
          <p:cNvPr id="3" name="Title 2">
            <a:extLst>
              <a:ext uri="{FF2B5EF4-FFF2-40B4-BE49-F238E27FC236}">
                <a16:creationId xmlns:a16="http://schemas.microsoft.com/office/drawing/2014/main" id="{1F58BD48-8F16-436A-84DD-FD332DAD1381}"/>
              </a:ext>
            </a:extLst>
          </p:cNvPr>
          <p:cNvSpPr>
            <a:spLocks noGrp="1"/>
          </p:cNvSpPr>
          <p:nvPr>
            <p:ph type="title"/>
          </p:nvPr>
        </p:nvSpPr>
        <p:spPr/>
        <p:txBody>
          <a:bodyPr/>
          <a:lstStyle/>
          <a:p>
            <a:r>
              <a:rPr lang="en-US" dirty="0"/>
              <a:t>Useful Links</a:t>
            </a:r>
          </a:p>
        </p:txBody>
      </p:sp>
    </p:spTree>
    <p:extLst>
      <p:ext uri="{BB962C8B-B14F-4D97-AF65-F5344CB8AC3E}">
        <p14:creationId xmlns:p14="http://schemas.microsoft.com/office/powerpoint/2010/main" val="3096284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14B82F4-A086-454B-8616-845AC975A376}"/>
              </a:ext>
            </a:extLst>
          </p:cNvPr>
          <p:cNvSpPr>
            <a:spLocks noGrp="1"/>
          </p:cNvSpPr>
          <p:nvPr>
            <p:ph idx="1"/>
          </p:nvPr>
        </p:nvSpPr>
        <p:spPr>
          <a:xfrm>
            <a:off x="169652" y="2877389"/>
            <a:ext cx="4868174" cy="5304817"/>
          </a:xfrm>
          <a:ln>
            <a:noFill/>
          </a:ln>
        </p:spPr>
        <p:txBody>
          <a:bodyPr>
            <a:normAutofit/>
          </a:bodyPr>
          <a:lstStyle/>
          <a:p>
            <a:pPr>
              <a:spcBef>
                <a:spcPts val="900"/>
              </a:spcBef>
              <a:spcAft>
                <a:spcPts val="0"/>
              </a:spcAft>
              <a:buClr>
                <a:srgbClr val="635C5B"/>
              </a:buClr>
              <a:buSzPct val="100000"/>
            </a:pPr>
            <a:r>
              <a:rPr lang="en-US" dirty="0">
                <a:ea typeface="Cabin"/>
                <a:cs typeface="Cabin"/>
                <a:sym typeface="Cabin"/>
              </a:rPr>
              <a:t>Utilities often speak about resilience in terms of </a:t>
            </a:r>
            <a:r>
              <a:rPr lang="en-US" b="1" dirty="0">
                <a:ea typeface="Cabin"/>
                <a:cs typeface="Cabin"/>
                <a:sym typeface="Cabin"/>
              </a:rPr>
              <a:t>reliability</a:t>
            </a:r>
            <a:r>
              <a:rPr lang="en-US" dirty="0">
                <a:ea typeface="Cabin"/>
                <a:cs typeface="Cabin"/>
                <a:sym typeface="Cabin"/>
              </a:rPr>
              <a:t>. </a:t>
            </a:r>
          </a:p>
          <a:p>
            <a:pPr>
              <a:spcBef>
                <a:spcPts val="900"/>
              </a:spcBef>
              <a:spcAft>
                <a:spcPts val="0"/>
              </a:spcAft>
              <a:buClr>
                <a:srgbClr val="635C5B"/>
              </a:buClr>
              <a:buSzPct val="100000"/>
            </a:pPr>
            <a:endParaRPr lang="en-US" sz="1100" dirty="0">
              <a:ea typeface="Cabin"/>
              <a:cs typeface="Cabin"/>
              <a:sym typeface="Cabin"/>
            </a:endParaRPr>
          </a:p>
          <a:p>
            <a:pPr>
              <a:spcBef>
                <a:spcPts val="900"/>
              </a:spcBef>
              <a:spcAft>
                <a:spcPts val="0"/>
              </a:spcAft>
              <a:buClr>
                <a:srgbClr val="635C5B"/>
              </a:buClr>
              <a:buSzPct val="100000"/>
            </a:pPr>
            <a:r>
              <a:rPr lang="en-US" dirty="0">
                <a:ea typeface="Cabin"/>
                <a:cs typeface="Cabin"/>
                <a:sym typeface="Cabin"/>
              </a:rPr>
              <a:t>In reality, </a:t>
            </a:r>
            <a:r>
              <a:rPr lang="en-US" b="1" dirty="0">
                <a:ea typeface="Cabin"/>
                <a:cs typeface="Cabin"/>
                <a:sym typeface="Cabin"/>
              </a:rPr>
              <a:t>resilience encompasses more topics:</a:t>
            </a:r>
            <a:endParaRPr lang="en-US" dirty="0">
              <a:ea typeface="Cabin"/>
              <a:cs typeface="Cabin"/>
              <a:sym typeface="Cabin"/>
            </a:endParaRPr>
          </a:p>
          <a:p>
            <a:pPr lvl="1">
              <a:spcBef>
                <a:spcPts val="900"/>
              </a:spcBef>
              <a:spcAft>
                <a:spcPts val="0"/>
              </a:spcAft>
              <a:buClr>
                <a:srgbClr val="635C5B"/>
              </a:buClr>
              <a:buSzPct val="100000"/>
            </a:pPr>
            <a:r>
              <a:rPr lang="en-US" sz="2000" dirty="0">
                <a:ea typeface="Cabin"/>
                <a:cs typeface="Cabin"/>
                <a:sym typeface="Cabin"/>
              </a:rPr>
              <a:t>Economic resilience</a:t>
            </a:r>
          </a:p>
          <a:p>
            <a:pPr lvl="1">
              <a:spcBef>
                <a:spcPts val="900"/>
              </a:spcBef>
              <a:spcAft>
                <a:spcPts val="0"/>
              </a:spcAft>
              <a:buClr>
                <a:srgbClr val="635C5B"/>
              </a:buClr>
              <a:buSzPct val="100000"/>
            </a:pPr>
            <a:r>
              <a:rPr lang="en-US" sz="2000" dirty="0">
                <a:ea typeface="Cabin"/>
                <a:cs typeface="Cabin"/>
                <a:sym typeface="Cabin"/>
              </a:rPr>
              <a:t>Readiness for climatic changes</a:t>
            </a:r>
          </a:p>
          <a:p>
            <a:pPr lvl="1">
              <a:spcBef>
                <a:spcPts val="900"/>
              </a:spcBef>
              <a:spcAft>
                <a:spcPts val="0"/>
              </a:spcAft>
              <a:buClr>
                <a:srgbClr val="635C5B"/>
              </a:buClr>
              <a:buSzPct val="100000"/>
            </a:pPr>
            <a:r>
              <a:rPr lang="en-US" sz="2000" dirty="0">
                <a:ea typeface="Cabin"/>
                <a:cs typeface="Cabin"/>
                <a:sym typeface="Cabin"/>
              </a:rPr>
              <a:t>Operational flexibility</a:t>
            </a:r>
          </a:p>
          <a:p>
            <a:pPr lvl="1">
              <a:spcBef>
                <a:spcPts val="900"/>
              </a:spcBef>
              <a:spcAft>
                <a:spcPts val="0"/>
              </a:spcAft>
              <a:buClr>
                <a:srgbClr val="635C5B"/>
              </a:buClr>
              <a:buSzPct val="100000"/>
            </a:pPr>
            <a:r>
              <a:rPr lang="en-US" sz="2000" dirty="0">
                <a:ea typeface="Cabin"/>
                <a:cs typeface="Cabin"/>
                <a:sym typeface="Cabin"/>
              </a:rPr>
              <a:t>Ability to shift resources should also be considered</a:t>
            </a:r>
          </a:p>
          <a:p>
            <a:endParaRPr lang="en-US" dirty="0"/>
          </a:p>
        </p:txBody>
      </p:sp>
      <p:sp>
        <p:nvSpPr>
          <p:cNvPr id="5" name="Title 4">
            <a:extLst>
              <a:ext uri="{FF2B5EF4-FFF2-40B4-BE49-F238E27FC236}">
                <a16:creationId xmlns:a16="http://schemas.microsoft.com/office/drawing/2014/main" id="{83237032-FCFE-4011-991C-8B18D7DC8345}"/>
              </a:ext>
            </a:extLst>
          </p:cNvPr>
          <p:cNvSpPr>
            <a:spLocks noGrp="1"/>
          </p:cNvSpPr>
          <p:nvPr>
            <p:ph type="title"/>
          </p:nvPr>
        </p:nvSpPr>
        <p:spPr/>
        <p:txBody>
          <a:bodyPr/>
          <a:lstStyle/>
          <a:p>
            <a:r>
              <a:rPr lang="en-US" dirty="0"/>
              <a:t>What Do We Mean by Resilience?</a:t>
            </a:r>
          </a:p>
        </p:txBody>
      </p:sp>
      <p:cxnSp>
        <p:nvCxnSpPr>
          <p:cNvPr id="7" name="Straight Connector 6">
            <a:extLst>
              <a:ext uri="{FF2B5EF4-FFF2-40B4-BE49-F238E27FC236}">
                <a16:creationId xmlns:a16="http://schemas.microsoft.com/office/drawing/2014/main" id="{A4467635-8547-428D-A50D-A1F278B34672}"/>
              </a:ext>
            </a:extLst>
          </p:cNvPr>
          <p:cNvCxnSpPr>
            <a:cxnSpLocks/>
          </p:cNvCxnSpPr>
          <p:nvPr/>
        </p:nvCxnSpPr>
        <p:spPr>
          <a:xfrm flipH="1">
            <a:off x="4917048" y="1063300"/>
            <a:ext cx="17252" cy="5786074"/>
          </a:xfrm>
          <a:prstGeom prst="line">
            <a:avLst/>
          </a:prstGeom>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8D53FBD5-874E-4623-9699-5BEFAEEB9DA0}"/>
              </a:ext>
            </a:extLst>
          </p:cNvPr>
          <p:cNvSpPr/>
          <p:nvPr/>
        </p:nvSpPr>
        <p:spPr>
          <a:xfrm>
            <a:off x="169652" y="1063300"/>
            <a:ext cx="8839200" cy="1610889"/>
          </a:xfrm>
          <a:prstGeom prst="rect">
            <a:avLst/>
          </a:prstGeom>
          <a:solidFill>
            <a:srgbClr val="002F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7938" indent="-15875">
              <a:spcBef>
                <a:spcPts val="900"/>
              </a:spcBef>
              <a:spcAft>
                <a:spcPts val="0"/>
              </a:spcAft>
              <a:buClr>
                <a:srgbClr val="635C5B"/>
              </a:buClr>
              <a:buSzPct val="100000"/>
            </a:pPr>
            <a:r>
              <a:rPr lang="en-US" sz="2800" b="1" dirty="0">
                <a:ea typeface="Cabin"/>
                <a:cs typeface="Cabin"/>
                <a:sym typeface="Cabin"/>
              </a:rPr>
              <a:t>Power sector resilience </a:t>
            </a:r>
            <a:r>
              <a:rPr lang="en-US" sz="2400" dirty="0">
                <a:sym typeface="Cabin"/>
              </a:rPr>
              <a:t>refers to the </a:t>
            </a:r>
            <a:r>
              <a:rPr lang="en-US" sz="2400" dirty="0"/>
              <a:t>ability of the power sector to anticipate, prepare for, and adapt to changing conditions and withstand, respond to, and recover rapidly from disruptions.</a:t>
            </a:r>
            <a:r>
              <a:rPr lang="en-US" sz="2400" baseline="30000" dirty="0"/>
              <a:t>1</a:t>
            </a:r>
            <a:endParaRPr lang="en-US" sz="2800" baseline="30000" dirty="0">
              <a:sym typeface="Cabin"/>
            </a:endParaRPr>
          </a:p>
        </p:txBody>
      </p:sp>
      <p:pic>
        <p:nvPicPr>
          <p:cNvPr id="9" name="Picture 8">
            <a:extLst>
              <a:ext uri="{FF2B5EF4-FFF2-40B4-BE49-F238E27FC236}">
                <a16:creationId xmlns:a16="http://schemas.microsoft.com/office/drawing/2014/main" id="{F592A318-954E-44B3-AC52-D2C38CB4E02B}"/>
              </a:ext>
            </a:extLst>
          </p:cNvPr>
          <p:cNvPicPr>
            <a:picLocks noChangeAspect="1"/>
          </p:cNvPicPr>
          <p:nvPr/>
        </p:nvPicPr>
        <p:blipFill>
          <a:blip r:embed="rId3"/>
          <a:srcRect/>
          <a:stretch/>
        </p:blipFill>
        <p:spPr>
          <a:xfrm>
            <a:off x="4940823" y="3045125"/>
            <a:ext cx="4184710" cy="2801335"/>
          </a:xfrm>
          <a:prstGeom prst="rect">
            <a:avLst/>
          </a:prstGeom>
        </p:spPr>
      </p:pic>
      <p:sp>
        <p:nvSpPr>
          <p:cNvPr id="10" name="Rectangle 9">
            <a:extLst>
              <a:ext uri="{FF2B5EF4-FFF2-40B4-BE49-F238E27FC236}">
                <a16:creationId xmlns:a16="http://schemas.microsoft.com/office/drawing/2014/main" id="{90AA23DC-4E9D-421D-BE45-F171C14C2913}"/>
              </a:ext>
            </a:extLst>
          </p:cNvPr>
          <p:cNvSpPr/>
          <p:nvPr/>
        </p:nvSpPr>
        <p:spPr>
          <a:xfrm>
            <a:off x="7033178" y="5584850"/>
            <a:ext cx="1378904" cy="261610"/>
          </a:xfrm>
          <a:prstGeom prst="rect">
            <a:avLst/>
          </a:prstGeom>
        </p:spPr>
        <p:txBody>
          <a:bodyPr wrap="none">
            <a:spAutoFit/>
          </a:bodyPr>
          <a:lstStyle/>
          <a:p>
            <a:r>
              <a:rPr lang="en-US" sz="1100" dirty="0">
                <a:solidFill>
                  <a:schemeClr val="bg1"/>
                </a:solidFill>
                <a:latin typeface="Gill Sans MT"/>
              </a:rPr>
              <a:t>Figure. MWH Global</a:t>
            </a:r>
            <a:endParaRPr lang="en-US" sz="1100" dirty="0">
              <a:solidFill>
                <a:schemeClr val="bg1"/>
              </a:solidFill>
            </a:endParaRPr>
          </a:p>
        </p:txBody>
      </p:sp>
      <p:sp>
        <p:nvSpPr>
          <p:cNvPr id="2" name="TextBox 1">
            <a:extLst>
              <a:ext uri="{FF2B5EF4-FFF2-40B4-BE49-F238E27FC236}">
                <a16:creationId xmlns:a16="http://schemas.microsoft.com/office/drawing/2014/main" id="{D10472C3-ABC6-45E1-9162-1BA100B88988}"/>
              </a:ext>
            </a:extLst>
          </p:cNvPr>
          <p:cNvSpPr txBox="1"/>
          <p:nvPr/>
        </p:nvSpPr>
        <p:spPr>
          <a:xfrm>
            <a:off x="5089589" y="6538794"/>
            <a:ext cx="3971026" cy="215444"/>
          </a:xfrm>
          <a:prstGeom prst="rect">
            <a:avLst/>
          </a:prstGeom>
          <a:noFill/>
        </p:spPr>
        <p:txBody>
          <a:bodyPr wrap="square" rtlCol="0">
            <a:spAutoFit/>
          </a:bodyPr>
          <a:lstStyle/>
          <a:p>
            <a:r>
              <a:rPr lang="en-US" sz="800" i="1" dirty="0"/>
              <a:t>1. NREL’s Resilience Roadmap: https://www.nrel.gov/resilience-planning-roadmap/</a:t>
            </a:r>
          </a:p>
        </p:txBody>
      </p:sp>
    </p:spTree>
    <p:extLst>
      <p:ext uri="{BB962C8B-B14F-4D97-AF65-F5344CB8AC3E}">
        <p14:creationId xmlns:p14="http://schemas.microsoft.com/office/powerpoint/2010/main" val="1920954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AF447D-11C4-49AF-8ADE-6CE4C70E2BC9}"/>
              </a:ext>
            </a:extLst>
          </p:cNvPr>
          <p:cNvPicPr>
            <a:picLocks noChangeAspect="1"/>
          </p:cNvPicPr>
          <p:nvPr/>
        </p:nvPicPr>
        <p:blipFill>
          <a:blip r:embed="rId2"/>
          <a:stretch>
            <a:fillRect/>
          </a:stretch>
        </p:blipFill>
        <p:spPr>
          <a:xfrm>
            <a:off x="208237" y="2270042"/>
            <a:ext cx="8612373" cy="2635224"/>
          </a:xfrm>
          <a:prstGeom prst="rect">
            <a:avLst/>
          </a:prstGeom>
        </p:spPr>
      </p:pic>
      <p:sp>
        <p:nvSpPr>
          <p:cNvPr id="3" name="Title 2">
            <a:extLst>
              <a:ext uri="{FF2B5EF4-FFF2-40B4-BE49-F238E27FC236}">
                <a16:creationId xmlns:a16="http://schemas.microsoft.com/office/drawing/2014/main" id="{85CB5EBF-AB10-45DA-B6E3-7E9175B1083E}"/>
              </a:ext>
            </a:extLst>
          </p:cNvPr>
          <p:cNvSpPr>
            <a:spLocks noGrp="1"/>
          </p:cNvSpPr>
          <p:nvPr>
            <p:ph type="title"/>
          </p:nvPr>
        </p:nvSpPr>
        <p:spPr/>
        <p:txBody>
          <a:bodyPr/>
          <a:lstStyle/>
          <a:p>
            <a:r>
              <a:rPr lang="en-US" dirty="0"/>
              <a:t>Resilience Planning Process Review</a:t>
            </a:r>
          </a:p>
        </p:txBody>
      </p:sp>
      <p:sp>
        <p:nvSpPr>
          <p:cNvPr id="6" name="Oval 5">
            <a:extLst>
              <a:ext uri="{FF2B5EF4-FFF2-40B4-BE49-F238E27FC236}">
                <a16:creationId xmlns:a16="http://schemas.microsoft.com/office/drawing/2014/main" id="{0951EE80-8231-412D-BD1E-1258A6FF4E28}"/>
              </a:ext>
            </a:extLst>
          </p:cNvPr>
          <p:cNvSpPr/>
          <p:nvPr/>
        </p:nvSpPr>
        <p:spPr>
          <a:xfrm>
            <a:off x="109963" y="1728778"/>
            <a:ext cx="4607693" cy="2635225"/>
          </a:xfrm>
          <a:prstGeom prst="ellipse">
            <a:avLst/>
          </a:prstGeom>
          <a:noFill/>
          <a:ln w="127000">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8035139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CAE36D-1C1B-4F23-B273-CA20A8F40503}"/>
              </a:ext>
            </a:extLst>
          </p:cNvPr>
          <p:cNvSpPr>
            <a:spLocks noGrp="1"/>
          </p:cNvSpPr>
          <p:nvPr>
            <p:ph type="title"/>
          </p:nvPr>
        </p:nvSpPr>
        <p:spPr/>
        <p:txBody>
          <a:bodyPr/>
          <a:lstStyle/>
          <a:p>
            <a:r>
              <a:rPr lang="en-US" dirty="0"/>
              <a:t>Power Sector Threats to Consider</a:t>
            </a:r>
          </a:p>
        </p:txBody>
      </p:sp>
      <p:sp>
        <p:nvSpPr>
          <p:cNvPr id="25" name="Rectangle 24">
            <a:extLst>
              <a:ext uri="{FF2B5EF4-FFF2-40B4-BE49-F238E27FC236}">
                <a16:creationId xmlns:a16="http://schemas.microsoft.com/office/drawing/2014/main" id="{16B2E2A3-6FAF-4785-92E0-FD9944C011E0}"/>
              </a:ext>
            </a:extLst>
          </p:cNvPr>
          <p:cNvSpPr/>
          <p:nvPr/>
        </p:nvSpPr>
        <p:spPr>
          <a:xfrm>
            <a:off x="222443" y="1128179"/>
            <a:ext cx="5245347" cy="461665"/>
          </a:xfrm>
          <a:prstGeom prst="rect">
            <a:avLst/>
          </a:prstGeom>
        </p:spPr>
        <p:txBody>
          <a:bodyPr wrap="none">
            <a:spAutoFit/>
          </a:bodyPr>
          <a:lstStyle/>
          <a:p>
            <a:r>
              <a:rPr lang="en-US" sz="2400" b="1" dirty="0"/>
              <a:t>Threats to power systems include:</a:t>
            </a:r>
          </a:p>
        </p:txBody>
      </p:sp>
      <p:sp>
        <p:nvSpPr>
          <p:cNvPr id="27" name="Rectangle: Rounded Corners 26">
            <a:extLst>
              <a:ext uri="{FF2B5EF4-FFF2-40B4-BE49-F238E27FC236}">
                <a16:creationId xmlns:a16="http://schemas.microsoft.com/office/drawing/2014/main" id="{CC4788A7-E95D-4BFC-A945-FC3CEDB28774}"/>
              </a:ext>
            </a:extLst>
          </p:cNvPr>
          <p:cNvSpPr/>
          <p:nvPr/>
        </p:nvSpPr>
        <p:spPr>
          <a:xfrm>
            <a:off x="222443" y="1660594"/>
            <a:ext cx="927322" cy="939778"/>
          </a:xfrm>
          <a:prstGeom prst="roundRect">
            <a:avLst/>
          </a:prstGeom>
          <a:solidFill>
            <a:schemeClr val="accent1">
              <a:tint val="100000"/>
              <a:shade val="100000"/>
              <a:satMod val="130000"/>
            </a:schemeClr>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solidFill>
                  <a:schemeClr val="bg1"/>
                </a:solidFill>
              </a:rPr>
              <a:t>Climate threats</a:t>
            </a:r>
          </a:p>
        </p:txBody>
      </p:sp>
      <p:sp>
        <p:nvSpPr>
          <p:cNvPr id="28" name="Rectangle: Rounded Corners 27">
            <a:extLst>
              <a:ext uri="{FF2B5EF4-FFF2-40B4-BE49-F238E27FC236}">
                <a16:creationId xmlns:a16="http://schemas.microsoft.com/office/drawing/2014/main" id="{7AFE4210-E0D4-4184-8E63-AD7B92BA4383}"/>
              </a:ext>
            </a:extLst>
          </p:cNvPr>
          <p:cNvSpPr/>
          <p:nvPr/>
        </p:nvSpPr>
        <p:spPr>
          <a:xfrm>
            <a:off x="1171598" y="1669511"/>
            <a:ext cx="1760973" cy="939778"/>
          </a:xfrm>
          <a:prstGeom prst="roundRect">
            <a:avLst/>
          </a:prstGeom>
          <a:solidFill>
            <a:schemeClr val="accent1">
              <a:tint val="100000"/>
              <a:shade val="100000"/>
              <a:satMod val="130000"/>
            </a:schemeClr>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solidFill>
                  <a:schemeClr val="bg1"/>
                </a:solidFill>
              </a:rPr>
              <a:t>Price volatility of generation fuel</a:t>
            </a:r>
          </a:p>
        </p:txBody>
      </p:sp>
      <p:sp>
        <p:nvSpPr>
          <p:cNvPr id="29" name="Rectangle: Rounded Corners 28">
            <a:extLst>
              <a:ext uri="{FF2B5EF4-FFF2-40B4-BE49-F238E27FC236}">
                <a16:creationId xmlns:a16="http://schemas.microsoft.com/office/drawing/2014/main" id="{22E29EC7-6DEA-4EFE-8C49-1D4CD9BD184E}"/>
              </a:ext>
            </a:extLst>
          </p:cNvPr>
          <p:cNvSpPr/>
          <p:nvPr/>
        </p:nvSpPr>
        <p:spPr>
          <a:xfrm>
            <a:off x="4968260" y="1625372"/>
            <a:ext cx="1980918" cy="939778"/>
          </a:xfrm>
          <a:prstGeom prst="roundRect">
            <a:avLst/>
          </a:prstGeom>
          <a:solidFill>
            <a:schemeClr val="accent1">
              <a:tint val="100000"/>
              <a:shade val="100000"/>
              <a:satMod val="130000"/>
            </a:schemeClr>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solidFill>
                  <a:schemeClr val="bg1"/>
                </a:solidFill>
              </a:rPr>
              <a:t>Technology failures (such as dam collapses)</a:t>
            </a:r>
          </a:p>
        </p:txBody>
      </p:sp>
      <p:sp>
        <p:nvSpPr>
          <p:cNvPr id="30" name="Rectangle: Rounded Corners 29">
            <a:extLst>
              <a:ext uri="{FF2B5EF4-FFF2-40B4-BE49-F238E27FC236}">
                <a16:creationId xmlns:a16="http://schemas.microsoft.com/office/drawing/2014/main" id="{C22A66E2-876B-414D-8CBC-33F4024861F0}"/>
              </a:ext>
            </a:extLst>
          </p:cNvPr>
          <p:cNvSpPr/>
          <p:nvPr/>
        </p:nvSpPr>
        <p:spPr>
          <a:xfrm>
            <a:off x="2959957" y="1650236"/>
            <a:ext cx="1980917" cy="939778"/>
          </a:xfrm>
          <a:prstGeom prst="roundRect">
            <a:avLst/>
          </a:prstGeom>
          <a:solidFill>
            <a:schemeClr val="accent1">
              <a:tint val="100000"/>
              <a:shade val="100000"/>
              <a:satMod val="130000"/>
            </a:schemeClr>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solidFill>
                  <a:schemeClr val="bg1"/>
                </a:solidFill>
              </a:rPr>
              <a:t>Variability of renewable energy resources</a:t>
            </a:r>
          </a:p>
        </p:txBody>
      </p:sp>
      <p:sp>
        <p:nvSpPr>
          <p:cNvPr id="31" name="Rectangle: Rounded Corners 30">
            <a:extLst>
              <a:ext uri="{FF2B5EF4-FFF2-40B4-BE49-F238E27FC236}">
                <a16:creationId xmlns:a16="http://schemas.microsoft.com/office/drawing/2014/main" id="{31C6D039-B3A9-44DC-9D8B-FD7205149D02}"/>
              </a:ext>
            </a:extLst>
          </p:cNvPr>
          <p:cNvSpPr/>
          <p:nvPr/>
        </p:nvSpPr>
        <p:spPr>
          <a:xfrm>
            <a:off x="6992761" y="1620198"/>
            <a:ext cx="2133600" cy="939778"/>
          </a:xfrm>
          <a:prstGeom prst="roundRect">
            <a:avLst/>
          </a:prstGeom>
          <a:solidFill>
            <a:schemeClr val="accent1">
              <a:tint val="100000"/>
              <a:shade val="100000"/>
              <a:satMod val="130000"/>
            </a:schemeClr>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solidFill>
                  <a:schemeClr val="bg1"/>
                </a:solidFill>
              </a:rPr>
              <a:t>Human actions including accidents and attacks</a:t>
            </a:r>
          </a:p>
        </p:txBody>
      </p:sp>
      <p:sp>
        <p:nvSpPr>
          <p:cNvPr id="33" name="Right Brace 32">
            <a:extLst>
              <a:ext uri="{FF2B5EF4-FFF2-40B4-BE49-F238E27FC236}">
                <a16:creationId xmlns:a16="http://schemas.microsoft.com/office/drawing/2014/main" id="{0DB366E6-9ABD-40D0-8EF1-CB55F4B7387C}"/>
              </a:ext>
            </a:extLst>
          </p:cNvPr>
          <p:cNvSpPr/>
          <p:nvPr/>
        </p:nvSpPr>
        <p:spPr>
          <a:xfrm rot="5400000">
            <a:off x="4254325" y="-987228"/>
            <a:ext cx="313589" cy="740781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9" name="Right Brace 38">
            <a:extLst>
              <a:ext uri="{FF2B5EF4-FFF2-40B4-BE49-F238E27FC236}">
                <a16:creationId xmlns:a16="http://schemas.microsoft.com/office/drawing/2014/main" id="{77DC82CC-95E1-4DD0-A1D8-83493AA9B875}"/>
              </a:ext>
            </a:extLst>
          </p:cNvPr>
          <p:cNvSpPr/>
          <p:nvPr/>
        </p:nvSpPr>
        <p:spPr>
          <a:xfrm rot="16200000" flipV="1">
            <a:off x="4339309" y="3545724"/>
            <a:ext cx="313589" cy="4773437"/>
          </a:xfrm>
          <a:prstGeom prst="rightBrace">
            <a:avLst/>
          </a:prstGeom>
          <a:noFill/>
          <a:ln>
            <a:solidFill>
              <a:srgbClr val="92D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Arrow: Down 31">
            <a:extLst>
              <a:ext uri="{FF2B5EF4-FFF2-40B4-BE49-F238E27FC236}">
                <a16:creationId xmlns:a16="http://schemas.microsoft.com/office/drawing/2014/main" id="{4CF43366-001A-4B0A-9610-9A9F88EA0E23}"/>
              </a:ext>
            </a:extLst>
          </p:cNvPr>
          <p:cNvSpPr/>
          <p:nvPr/>
        </p:nvSpPr>
        <p:spPr>
          <a:xfrm>
            <a:off x="4257675" y="2700911"/>
            <a:ext cx="371475" cy="31833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Arrow: Down 33">
            <a:extLst>
              <a:ext uri="{FF2B5EF4-FFF2-40B4-BE49-F238E27FC236}">
                <a16:creationId xmlns:a16="http://schemas.microsoft.com/office/drawing/2014/main" id="{B7BD6B01-BACA-4A9D-8091-55BBC8AD322C}"/>
              </a:ext>
            </a:extLst>
          </p:cNvPr>
          <p:cNvSpPr/>
          <p:nvPr/>
        </p:nvSpPr>
        <p:spPr>
          <a:xfrm>
            <a:off x="4299482" y="5625934"/>
            <a:ext cx="371475" cy="318334"/>
          </a:xfrm>
          <a:prstGeom prst="downArrow">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632C0BC5-912E-49F0-ABC3-CD8FCDED3C4F}"/>
              </a:ext>
            </a:extLst>
          </p:cNvPr>
          <p:cNvSpPr/>
          <p:nvPr/>
        </p:nvSpPr>
        <p:spPr>
          <a:xfrm>
            <a:off x="1304925" y="6052548"/>
            <a:ext cx="1760973" cy="701690"/>
          </a:xfrm>
          <a:prstGeom prst="round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solidFill>
                  <a:schemeClr val="bg1"/>
                </a:solidFill>
              </a:rPr>
              <a:t>Critical facility outages</a:t>
            </a:r>
          </a:p>
        </p:txBody>
      </p:sp>
      <p:sp>
        <p:nvSpPr>
          <p:cNvPr id="37" name="Rectangle: Rounded Corners 36">
            <a:extLst>
              <a:ext uri="{FF2B5EF4-FFF2-40B4-BE49-F238E27FC236}">
                <a16:creationId xmlns:a16="http://schemas.microsoft.com/office/drawing/2014/main" id="{52E80F5F-ED13-491A-A358-B6CC2E2C1AA9}"/>
              </a:ext>
            </a:extLst>
          </p:cNvPr>
          <p:cNvSpPr/>
          <p:nvPr/>
        </p:nvSpPr>
        <p:spPr>
          <a:xfrm>
            <a:off x="3181531" y="6052548"/>
            <a:ext cx="1971645" cy="701690"/>
          </a:xfrm>
          <a:prstGeom prst="round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solidFill>
                  <a:schemeClr val="bg1"/>
                </a:solidFill>
              </a:rPr>
              <a:t>Health impacts of power outages</a:t>
            </a:r>
          </a:p>
        </p:txBody>
      </p:sp>
      <p:sp>
        <p:nvSpPr>
          <p:cNvPr id="38" name="Rectangle: Rounded Corners 37">
            <a:extLst>
              <a:ext uri="{FF2B5EF4-FFF2-40B4-BE49-F238E27FC236}">
                <a16:creationId xmlns:a16="http://schemas.microsoft.com/office/drawing/2014/main" id="{EA717EA4-0281-488C-988E-3C0CE5F4CF8C}"/>
              </a:ext>
            </a:extLst>
          </p:cNvPr>
          <p:cNvSpPr/>
          <p:nvPr/>
        </p:nvSpPr>
        <p:spPr>
          <a:xfrm>
            <a:off x="5308985" y="6064087"/>
            <a:ext cx="2806039" cy="701690"/>
          </a:xfrm>
          <a:prstGeom prst="round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solidFill>
                  <a:schemeClr val="bg1"/>
                </a:solidFill>
              </a:rPr>
              <a:t>Social and financial impacts of power outages</a:t>
            </a:r>
          </a:p>
        </p:txBody>
      </p:sp>
      <p:sp>
        <p:nvSpPr>
          <p:cNvPr id="42" name="Cross 41">
            <a:extLst>
              <a:ext uri="{FF2B5EF4-FFF2-40B4-BE49-F238E27FC236}">
                <a16:creationId xmlns:a16="http://schemas.microsoft.com/office/drawing/2014/main" id="{60DF14AF-A434-4DA8-91C8-889D6E3DE814}"/>
              </a:ext>
            </a:extLst>
          </p:cNvPr>
          <p:cNvSpPr/>
          <p:nvPr/>
        </p:nvSpPr>
        <p:spPr>
          <a:xfrm>
            <a:off x="6560145" y="3733941"/>
            <a:ext cx="521898" cy="521898"/>
          </a:xfrm>
          <a:prstGeom prst="plus">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4BFA1C01-D098-47C8-AAB8-176D980F3B9C}"/>
              </a:ext>
            </a:extLst>
          </p:cNvPr>
          <p:cNvSpPr txBox="1"/>
          <p:nvPr/>
        </p:nvSpPr>
        <p:spPr>
          <a:xfrm>
            <a:off x="6848992" y="3385231"/>
            <a:ext cx="1958197" cy="307777"/>
          </a:xfrm>
          <a:prstGeom prst="rect">
            <a:avLst/>
          </a:prstGeom>
          <a:noFill/>
        </p:spPr>
        <p:txBody>
          <a:bodyPr wrap="square" rtlCol="0">
            <a:spAutoFit/>
          </a:bodyPr>
          <a:lstStyle/>
          <a:p>
            <a:pPr algn="ctr"/>
            <a:r>
              <a:rPr lang="en-US" sz="1400" b="1" dirty="0"/>
              <a:t>Operations</a:t>
            </a:r>
          </a:p>
        </p:txBody>
      </p:sp>
      <p:sp>
        <p:nvSpPr>
          <p:cNvPr id="44" name="TextBox 43">
            <a:extLst>
              <a:ext uri="{FF2B5EF4-FFF2-40B4-BE49-F238E27FC236}">
                <a16:creationId xmlns:a16="http://schemas.microsoft.com/office/drawing/2014/main" id="{3FDEBC32-0BE5-4DA6-ADA4-19353FFD86E2}"/>
              </a:ext>
            </a:extLst>
          </p:cNvPr>
          <p:cNvSpPr txBox="1"/>
          <p:nvPr/>
        </p:nvSpPr>
        <p:spPr>
          <a:xfrm>
            <a:off x="6848992" y="4208916"/>
            <a:ext cx="1958197" cy="307777"/>
          </a:xfrm>
          <a:prstGeom prst="rect">
            <a:avLst/>
          </a:prstGeom>
          <a:noFill/>
        </p:spPr>
        <p:txBody>
          <a:bodyPr wrap="square" rtlCol="0">
            <a:spAutoFit/>
          </a:bodyPr>
          <a:lstStyle/>
          <a:p>
            <a:pPr algn="ctr"/>
            <a:r>
              <a:rPr lang="en-US" sz="1400" b="1" dirty="0"/>
              <a:t>Workforce</a:t>
            </a:r>
          </a:p>
        </p:txBody>
      </p:sp>
      <p:sp>
        <p:nvSpPr>
          <p:cNvPr id="45" name="TextBox 44">
            <a:extLst>
              <a:ext uri="{FF2B5EF4-FFF2-40B4-BE49-F238E27FC236}">
                <a16:creationId xmlns:a16="http://schemas.microsoft.com/office/drawing/2014/main" id="{2A2C4603-E4B0-4E41-83CC-217A571D4D4F}"/>
              </a:ext>
            </a:extLst>
          </p:cNvPr>
          <p:cNvSpPr txBox="1"/>
          <p:nvPr/>
        </p:nvSpPr>
        <p:spPr>
          <a:xfrm>
            <a:off x="6851279" y="5027743"/>
            <a:ext cx="1958197" cy="307777"/>
          </a:xfrm>
          <a:prstGeom prst="rect">
            <a:avLst/>
          </a:prstGeom>
          <a:noFill/>
        </p:spPr>
        <p:txBody>
          <a:bodyPr wrap="square" rtlCol="0">
            <a:spAutoFit/>
          </a:bodyPr>
          <a:lstStyle/>
          <a:p>
            <a:pPr algn="ctr"/>
            <a:r>
              <a:rPr lang="en-US" sz="1400" b="1" dirty="0"/>
              <a:t>Finance</a:t>
            </a:r>
          </a:p>
        </p:txBody>
      </p:sp>
      <p:sp>
        <p:nvSpPr>
          <p:cNvPr id="26" name="Rectangle 25">
            <a:extLst>
              <a:ext uri="{FF2B5EF4-FFF2-40B4-BE49-F238E27FC236}">
                <a16:creationId xmlns:a16="http://schemas.microsoft.com/office/drawing/2014/main" id="{A63EC644-7816-48B4-89C1-7D2AD317FD75}"/>
              </a:ext>
            </a:extLst>
          </p:cNvPr>
          <p:cNvSpPr/>
          <p:nvPr/>
        </p:nvSpPr>
        <p:spPr>
          <a:xfrm>
            <a:off x="282352" y="5266590"/>
            <a:ext cx="8803256" cy="400110"/>
          </a:xfrm>
          <a:prstGeom prst="rect">
            <a:avLst/>
          </a:prstGeom>
        </p:spPr>
        <p:txBody>
          <a:bodyPr wrap="square">
            <a:spAutoFit/>
          </a:bodyPr>
          <a:lstStyle/>
          <a:p>
            <a:r>
              <a:rPr lang="en-US" sz="2000" b="1" dirty="0"/>
              <a:t>Community impacts related to power-supply vulnerabilities include:</a:t>
            </a:r>
          </a:p>
        </p:txBody>
      </p:sp>
      <p:pic>
        <p:nvPicPr>
          <p:cNvPr id="4" name="Picture 3">
            <a:extLst>
              <a:ext uri="{FF2B5EF4-FFF2-40B4-BE49-F238E27FC236}">
                <a16:creationId xmlns:a16="http://schemas.microsoft.com/office/drawing/2014/main" id="{4E3F6BE3-1509-4F47-A450-CF75C5D0AD72}"/>
              </a:ext>
            </a:extLst>
          </p:cNvPr>
          <p:cNvPicPr>
            <a:picLocks noChangeAspect="1"/>
          </p:cNvPicPr>
          <p:nvPr/>
        </p:nvPicPr>
        <p:blipFill>
          <a:blip r:embed="rId2"/>
          <a:stretch>
            <a:fillRect/>
          </a:stretch>
        </p:blipFill>
        <p:spPr>
          <a:xfrm>
            <a:off x="7372543" y="2886494"/>
            <a:ext cx="921196" cy="615303"/>
          </a:xfrm>
          <a:prstGeom prst="rect">
            <a:avLst/>
          </a:prstGeom>
        </p:spPr>
      </p:pic>
      <p:pic>
        <p:nvPicPr>
          <p:cNvPr id="6" name="Picture 5">
            <a:extLst>
              <a:ext uri="{FF2B5EF4-FFF2-40B4-BE49-F238E27FC236}">
                <a16:creationId xmlns:a16="http://schemas.microsoft.com/office/drawing/2014/main" id="{830A7719-D78A-4AA9-9C07-11A463C45AF3}"/>
              </a:ext>
            </a:extLst>
          </p:cNvPr>
          <p:cNvPicPr>
            <a:picLocks noChangeAspect="1"/>
          </p:cNvPicPr>
          <p:nvPr/>
        </p:nvPicPr>
        <p:blipFill>
          <a:blip r:embed="rId3"/>
          <a:stretch>
            <a:fillRect/>
          </a:stretch>
        </p:blipFill>
        <p:spPr>
          <a:xfrm>
            <a:off x="7534787" y="3620413"/>
            <a:ext cx="586605" cy="691811"/>
          </a:xfrm>
          <a:prstGeom prst="rect">
            <a:avLst/>
          </a:prstGeom>
        </p:spPr>
      </p:pic>
      <p:pic>
        <p:nvPicPr>
          <p:cNvPr id="8" name="Picture 7">
            <a:extLst>
              <a:ext uri="{FF2B5EF4-FFF2-40B4-BE49-F238E27FC236}">
                <a16:creationId xmlns:a16="http://schemas.microsoft.com/office/drawing/2014/main" id="{1566018F-4341-47E0-B6BB-CD2241BA3CE5}"/>
              </a:ext>
            </a:extLst>
          </p:cNvPr>
          <p:cNvPicPr>
            <a:picLocks noChangeAspect="1"/>
          </p:cNvPicPr>
          <p:nvPr/>
        </p:nvPicPr>
        <p:blipFill>
          <a:blip r:embed="rId4"/>
          <a:stretch>
            <a:fillRect/>
          </a:stretch>
        </p:blipFill>
        <p:spPr>
          <a:xfrm>
            <a:off x="7396056" y="4542664"/>
            <a:ext cx="874467" cy="562157"/>
          </a:xfrm>
          <a:prstGeom prst="rect">
            <a:avLst/>
          </a:prstGeom>
        </p:spPr>
      </p:pic>
      <p:grpSp>
        <p:nvGrpSpPr>
          <p:cNvPr id="7" name="Group 6">
            <a:extLst>
              <a:ext uri="{FF2B5EF4-FFF2-40B4-BE49-F238E27FC236}">
                <a16:creationId xmlns:a16="http://schemas.microsoft.com/office/drawing/2014/main" id="{40F7720D-C603-4AEA-9824-66E971BA443F}"/>
              </a:ext>
            </a:extLst>
          </p:cNvPr>
          <p:cNvGrpSpPr/>
          <p:nvPr/>
        </p:nvGrpSpPr>
        <p:grpSpPr>
          <a:xfrm>
            <a:off x="2721053" y="2968983"/>
            <a:ext cx="3555355" cy="2342466"/>
            <a:chOff x="2721053" y="2968983"/>
            <a:chExt cx="3555355" cy="2342466"/>
          </a:xfrm>
        </p:grpSpPr>
        <p:pic>
          <p:nvPicPr>
            <p:cNvPr id="5" name="Picture 4">
              <a:extLst>
                <a:ext uri="{FF2B5EF4-FFF2-40B4-BE49-F238E27FC236}">
                  <a16:creationId xmlns:a16="http://schemas.microsoft.com/office/drawing/2014/main" id="{8B1EC71B-E0DB-498B-92AB-A172F0A79338}"/>
                </a:ext>
              </a:extLst>
            </p:cNvPr>
            <p:cNvPicPr>
              <a:picLocks noChangeAspect="1"/>
            </p:cNvPicPr>
            <p:nvPr/>
          </p:nvPicPr>
          <p:blipFill>
            <a:blip r:embed="rId5"/>
            <a:stretch>
              <a:fillRect/>
            </a:stretch>
          </p:blipFill>
          <p:spPr>
            <a:xfrm>
              <a:off x="2721053" y="2968983"/>
              <a:ext cx="3023698" cy="2173012"/>
            </a:xfrm>
            <a:prstGeom prst="rect">
              <a:avLst/>
            </a:prstGeom>
          </p:spPr>
        </p:pic>
        <p:sp>
          <p:nvSpPr>
            <p:cNvPr id="2" name="TextBox 1">
              <a:extLst>
                <a:ext uri="{FF2B5EF4-FFF2-40B4-BE49-F238E27FC236}">
                  <a16:creationId xmlns:a16="http://schemas.microsoft.com/office/drawing/2014/main" id="{F6F78A5E-8E81-4AE8-99A9-E70F68747B1B}"/>
                </a:ext>
              </a:extLst>
            </p:cNvPr>
            <p:cNvSpPr txBox="1"/>
            <p:nvPr/>
          </p:nvSpPr>
          <p:spPr>
            <a:xfrm>
              <a:off x="2724822" y="3948902"/>
              <a:ext cx="871532" cy="215444"/>
            </a:xfrm>
            <a:prstGeom prst="rect">
              <a:avLst/>
            </a:prstGeom>
            <a:noFill/>
          </p:spPr>
          <p:txBody>
            <a:bodyPr wrap="square" rtlCol="0">
              <a:spAutoFit/>
            </a:bodyPr>
            <a:lstStyle/>
            <a:p>
              <a:r>
                <a:rPr lang="en-US" sz="800" i="1" dirty="0"/>
                <a:t>Power Plant</a:t>
              </a:r>
            </a:p>
          </p:txBody>
        </p:sp>
        <p:sp>
          <p:nvSpPr>
            <p:cNvPr id="53" name="TextBox 52">
              <a:extLst>
                <a:ext uri="{FF2B5EF4-FFF2-40B4-BE49-F238E27FC236}">
                  <a16:creationId xmlns:a16="http://schemas.microsoft.com/office/drawing/2014/main" id="{F793A6B4-B91E-4273-BC13-24710A3CE40A}"/>
                </a:ext>
              </a:extLst>
            </p:cNvPr>
            <p:cNvSpPr txBox="1"/>
            <p:nvPr/>
          </p:nvSpPr>
          <p:spPr>
            <a:xfrm>
              <a:off x="3449435" y="3936824"/>
              <a:ext cx="871532" cy="338554"/>
            </a:xfrm>
            <a:prstGeom prst="rect">
              <a:avLst/>
            </a:prstGeom>
            <a:noFill/>
          </p:spPr>
          <p:txBody>
            <a:bodyPr wrap="square" rtlCol="0">
              <a:spAutoFit/>
            </a:bodyPr>
            <a:lstStyle/>
            <a:p>
              <a:pPr algn="ctr"/>
              <a:r>
                <a:rPr lang="en-US" sz="800" i="1" dirty="0"/>
                <a:t>Step-up transformer</a:t>
              </a:r>
            </a:p>
          </p:txBody>
        </p:sp>
        <p:sp>
          <p:nvSpPr>
            <p:cNvPr id="54" name="TextBox 53">
              <a:extLst>
                <a:ext uri="{FF2B5EF4-FFF2-40B4-BE49-F238E27FC236}">
                  <a16:creationId xmlns:a16="http://schemas.microsoft.com/office/drawing/2014/main" id="{212345AC-E536-4060-98BA-1FE3E4B90E79}"/>
                </a:ext>
              </a:extLst>
            </p:cNvPr>
            <p:cNvSpPr txBox="1"/>
            <p:nvPr/>
          </p:nvSpPr>
          <p:spPr>
            <a:xfrm>
              <a:off x="4097973" y="3924396"/>
              <a:ext cx="871532" cy="215444"/>
            </a:xfrm>
            <a:prstGeom prst="rect">
              <a:avLst/>
            </a:prstGeom>
            <a:noFill/>
          </p:spPr>
          <p:txBody>
            <a:bodyPr wrap="square" rtlCol="0">
              <a:spAutoFit/>
            </a:bodyPr>
            <a:lstStyle/>
            <a:p>
              <a:r>
                <a:rPr lang="en-US" sz="800" i="1" dirty="0"/>
                <a:t>Transmission</a:t>
              </a:r>
            </a:p>
          </p:txBody>
        </p:sp>
        <p:sp>
          <p:nvSpPr>
            <p:cNvPr id="55" name="TextBox 54">
              <a:extLst>
                <a:ext uri="{FF2B5EF4-FFF2-40B4-BE49-F238E27FC236}">
                  <a16:creationId xmlns:a16="http://schemas.microsoft.com/office/drawing/2014/main" id="{42D90561-C8B3-4C5B-A045-28E3B3FE1E0E}"/>
                </a:ext>
              </a:extLst>
            </p:cNvPr>
            <p:cNvSpPr txBox="1"/>
            <p:nvPr/>
          </p:nvSpPr>
          <p:spPr>
            <a:xfrm>
              <a:off x="4873219" y="3897533"/>
              <a:ext cx="871532" cy="338554"/>
            </a:xfrm>
            <a:prstGeom prst="rect">
              <a:avLst/>
            </a:prstGeom>
            <a:noFill/>
          </p:spPr>
          <p:txBody>
            <a:bodyPr wrap="square" rtlCol="0">
              <a:spAutoFit/>
            </a:bodyPr>
            <a:lstStyle/>
            <a:p>
              <a:pPr algn="ctr"/>
              <a:r>
                <a:rPr lang="en-US" sz="800" i="1" dirty="0"/>
                <a:t>Transmission Substation</a:t>
              </a:r>
            </a:p>
          </p:txBody>
        </p:sp>
        <p:sp>
          <p:nvSpPr>
            <p:cNvPr id="56" name="TextBox 55">
              <a:extLst>
                <a:ext uri="{FF2B5EF4-FFF2-40B4-BE49-F238E27FC236}">
                  <a16:creationId xmlns:a16="http://schemas.microsoft.com/office/drawing/2014/main" id="{EACD4A30-94F7-46CC-98CF-56821026D463}"/>
                </a:ext>
              </a:extLst>
            </p:cNvPr>
            <p:cNvSpPr txBox="1"/>
            <p:nvPr/>
          </p:nvSpPr>
          <p:spPr>
            <a:xfrm>
              <a:off x="4659172" y="5081516"/>
              <a:ext cx="1617236" cy="215444"/>
            </a:xfrm>
            <a:prstGeom prst="rect">
              <a:avLst/>
            </a:prstGeom>
            <a:noFill/>
          </p:spPr>
          <p:txBody>
            <a:bodyPr wrap="square" rtlCol="0">
              <a:spAutoFit/>
            </a:bodyPr>
            <a:lstStyle/>
            <a:p>
              <a:r>
                <a:rPr lang="en-US" sz="800" i="1" dirty="0"/>
                <a:t>Distribution Substation</a:t>
              </a:r>
            </a:p>
          </p:txBody>
        </p:sp>
        <p:sp>
          <p:nvSpPr>
            <p:cNvPr id="57" name="TextBox 56">
              <a:extLst>
                <a:ext uri="{FF2B5EF4-FFF2-40B4-BE49-F238E27FC236}">
                  <a16:creationId xmlns:a16="http://schemas.microsoft.com/office/drawing/2014/main" id="{E5777424-9093-4E59-BAF5-EC07D6F62497}"/>
                </a:ext>
              </a:extLst>
            </p:cNvPr>
            <p:cNvSpPr txBox="1"/>
            <p:nvPr/>
          </p:nvSpPr>
          <p:spPr>
            <a:xfrm>
              <a:off x="3662207" y="5096005"/>
              <a:ext cx="871532" cy="215444"/>
            </a:xfrm>
            <a:prstGeom prst="rect">
              <a:avLst/>
            </a:prstGeom>
            <a:noFill/>
          </p:spPr>
          <p:txBody>
            <a:bodyPr wrap="square" rtlCol="0">
              <a:spAutoFit/>
            </a:bodyPr>
            <a:lstStyle/>
            <a:p>
              <a:r>
                <a:rPr lang="en-US" sz="800" i="1" dirty="0"/>
                <a:t>Distribution</a:t>
              </a:r>
            </a:p>
          </p:txBody>
        </p:sp>
        <p:sp>
          <p:nvSpPr>
            <p:cNvPr id="58" name="TextBox 57">
              <a:extLst>
                <a:ext uri="{FF2B5EF4-FFF2-40B4-BE49-F238E27FC236}">
                  <a16:creationId xmlns:a16="http://schemas.microsoft.com/office/drawing/2014/main" id="{C6059895-E74A-467B-8035-2562E24D6E45}"/>
                </a:ext>
              </a:extLst>
            </p:cNvPr>
            <p:cNvSpPr txBox="1"/>
            <p:nvPr/>
          </p:nvSpPr>
          <p:spPr>
            <a:xfrm>
              <a:off x="2936302" y="5073883"/>
              <a:ext cx="464609" cy="215444"/>
            </a:xfrm>
            <a:prstGeom prst="rect">
              <a:avLst/>
            </a:prstGeom>
            <a:noFill/>
          </p:spPr>
          <p:txBody>
            <a:bodyPr wrap="square" rtlCol="0">
              <a:spAutoFit/>
            </a:bodyPr>
            <a:lstStyle/>
            <a:p>
              <a:r>
                <a:rPr lang="en-US" sz="800" i="1" dirty="0"/>
                <a:t>Load</a:t>
              </a:r>
            </a:p>
          </p:txBody>
        </p:sp>
      </p:grpSp>
    </p:spTree>
    <p:extLst>
      <p:ext uri="{BB962C8B-B14F-4D97-AF65-F5344CB8AC3E}">
        <p14:creationId xmlns:p14="http://schemas.microsoft.com/office/powerpoint/2010/main" val="509647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6104" y="103762"/>
            <a:ext cx="7470344" cy="881973"/>
          </a:xfrm>
        </p:spPr>
        <p:txBody>
          <a:bodyPr/>
          <a:lstStyle/>
          <a:p>
            <a:r>
              <a:rPr lang="en-US" dirty="0"/>
              <a:t>Economic Impacts of Power Outages</a:t>
            </a:r>
          </a:p>
        </p:txBody>
      </p:sp>
      <p:sp>
        <p:nvSpPr>
          <p:cNvPr id="4" name="Content Placeholder 3"/>
          <p:cNvSpPr>
            <a:spLocks noGrp="1"/>
          </p:cNvSpPr>
          <p:nvPr>
            <p:ph sz="half" idx="1"/>
          </p:nvPr>
        </p:nvSpPr>
        <p:spPr>
          <a:xfrm>
            <a:off x="317499" y="1509226"/>
            <a:ext cx="8674101" cy="1424474"/>
          </a:xfrm>
        </p:spPr>
        <p:style>
          <a:lnRef idx="2">
            <a:schemeClr val="accent2"/>
          </a:lnRef>
          <a:fillRef idx="1">
            <a:schemeClr val="lt1"/>
          </a:fillRef>
          <a:effectRef idx="0">
            <a:schemeClr val="accent2"/>
          </a:effectRef>
          <a:fontRef idx="minor">
            <a:schemeClr val="dk1"/>
          </a:fontRef>
        </p:style>
        <p:txBody>
          <a:bodyPr>
            <a:normAutofit/>
          </a:bodyPr>
          <a:lstStyle/>
          <a:p>
            <a:pPr marL="0" indent="0" algn="ctr">
              <a:buNone/>
            </a:pPr>
            <a:r>
              <a:rPr lang="en-US" sz="2800" dirty="0">
                <a:solidFill>
                  <a:srgbClr val="000000"/>
                </a:solidFill>
              </a:rPr>
              <a:t>In the U. S., Cost estimates from storm-related outages to the economy are estimated at between $20 billion and $55 billion annually.</a:t>
            </a:r>
          </a:p>
        </p:txBody>
      </p:sp>
      <p:sp>
        <p:nvSpPr>
          <p:cNvPr id="5" name="Rectangle 4"/>
          <p:cNvSpPr/>
          <p:nvPr/>
        </p:nvSpPr>
        <p:spPr>
          <a:xfrm>
            <a:off x="349250" y="3136900"/>
            <a:ext cx="8394700" cy="3477875"/>
          </a:xfrm>
          <a:prstGeom prst="rect">
            <a:avLst/>
          </a:prstGeom>
        </p:spPr>
        <p:txBody>
          <a:bodyPr wrap="square">
            <a:spAutoFit/>
          </a:bodyPr>
          <a:lstStyle/>
          <a:p>
            <a:r>
              <a:rPr lang="en-US" sz="2000" u="sng" dirty="0">
                <a:solidFill>
                  <a:srgbClr val="000000"/>
                </a:solidFill>
              </a:rPr>
              <a:t>Industries most impacted by outages:</a:t>
            </a:r>
          </a:p>
          <a:p>
            <a:endParaRPr lang="en-US" sz="2000" dirty="0">
              <a:solidFill>
                <a:srgbClr val="000000"/>
              </a:solidFill>
            </a:endParaRPr>
          </a:p>
          <a:p>
            <a:pPr marL="742950" lvl="1" indent="-342900">
              <a:buFont typeface="Arial"/>
              <a:buChar char="•"/>
            </a:pPr>
            <a:r>
              <a:rPr lang="en-US" sz="2000" b="1" dirty="0">
                <a:solidFill>
                  <a:srgbClr val="000000"/>
                </a:solidFill>
              </a:rPr>
              <a:t>Digital economy </a:t>
            </a:r>
            <a:r>
              <a:rPr lang="en-US" sz="2000" dirty="0">
                <a:solidFill>
                  <a:srgbClr val="000000"/>
                </a:solidFill>
              </a:rPr>
              <a:t>(telecommunications, data storage and retrieval services, the financial industry, etc.)</a:t>
            </a:r>
          </a:p>
          <a:p>
            <a:pPr marL="742950" lvl="1" indent="-342900">
              <a:buFont typeface="Arial"/>
              <a:buChar char="•"/>
            </a:pPr>
            <a:endParaRPr lang="en-US" sz="2000" dirty="0">
              <a:solidFill>
                <a:srgbClr val="000000"/>
              </a:solidFill>
            </a:endParaRPr>
          </a:p>
          <a:p>
            <a:pPr marL="742950" lvl="1" indent="-342900">
              <a:buFont typeface="Arial"/>
              <a:buChar char="•"/>
            </a:pPr>
            <a:r>
              <a:rPr lang="en-US" sz="2000" b="1" dirty="0">
                <a:solidFill>
                  <a:srgbClr val="000000"/>
                </a:solidFill>
              </a:rPr>
              <a:t>Continuous process manufacturing </a:t>
            </a:r>
            <a:r>
              <a:rPr lang="en-US" sz="2000" dirty="0">
                <a:solidFill>
                  <a:srgbClr val="000000"/>
                </a:solidFill>
              </a:rPr>
              <a:t>(e.g. paper,  chemicals, petroleum, rubber and plastic, etc.)</a:t>
            </a:r>
          </a:p>
          <a:p>
            <a:pPr marL="742950" lvl="1" indent="-342900">
              <a:buFont typeface="Arial"/>
              <a:buChar char="•"/>
            </a:pPr>
            <a:endParaRPr lang="en-US" sz="2000" dirty="0">
              <a:solidFill>
                <a:srgbClr val="000000"/>
              </a:solidFill>
            </a:endParaRPr>
          </a:p>
          <a:p>
            <a:pPr marL="742950" lvl="1" indent="-342900">
              <a:buFont typeface="Arial"/>
              <a:buChar char="•"/>
            </a:pPr>
            <a:r>
              <a:rPr lang="en-US" sz="2000" b="1" dirty="0">
                <a:solidFill>
                  <a:srgbClr val="000000"/>
                </a:solidFill>
              </a:rPr>
              <a:t>Essential services </a:t>
            </a:r>
            <a:r>
              <a:rPr lang="en-US" sz="2000" dirty="0">
                <a:solidFill>
                  <a:srgbClr val="000000"/>
                </a:solidFill>
              </a:rPr>
              <a:t>(e.g. hospitals, utilities and transportation facilities such as railroads and mass transit, water and wastewater treatment, gas utilities and pipelines, etc.) </a:t>
            </a:r>
          </a:p>
        </p:txBody>
      </p:sp>
      <p:sp>
        <p:nvSpPr>
          <p:cNvPr id="8" name="Rectangle 7"/>
          <p:cNvSpPr/>
          <p:nvPr/>
        </p:nvSpPr>
        <p:spPr>
          <a:xfrm>
            <a:off x="4778563" y="6480890"/>
            <a:ext cx="4086375" cy="230832"/>
          </a:xfrm>
          <a:prstGeom prst="rect">
            <a:avLst/>
          </a:prstGeom>
        </p:spPr>
        <p:txBody>
          <a:bodyPr wrap="none">
            <a:spAutoFit/>
          </a:bodyPr>
          <a:lstStyle/>
          <a:p>
            <a:pPr marL="454025" lvl="1" indent="0">
              <a:buNone/>
            </a:pPr>
            <a:r>
              <a:rPr lang="en-US" sz="900" dirty="0">
                <a:solidFill>
                  <a:srgbClr val="000000"/>
                </a:solidFill>
              </a:rPr>
              <a:t>Source: </a:t>
            </a:r>
            <a:r>
              <a:rPr lang="en-US" sz="900" dirty="0" err="1">
                <a:solidFill>
                  <a:srgbClr val="000000"/>
                </a:solidFill>
              </a:rPr>
              <a:t>ttp</a:t>
            </a:r>
            <a:r>
              <a:rPr lang="en-US" sz="900" dirty="0">
                <a:solidFill>
                  <a:srgbClr val="000000"/>
                </a:solidFill>
              </a:rPr>
              <a:t>://</a:t>
            </a:r>
            <a:r>
              <a:rPr lang="en-US" sz="900" dirty="0" err="1">
                <a:solidFill>
                  <a:srgbClr val="000000"/>
                </a:solidFill>
              </a:rPr>
              <a:t>woodpoles.org</a:t>
            </a:r>
            <a:r>
              <a:rPr lang="en-US" sz="900" dirty="0">
                <a:solidFill>
                  <a:srgbClr val="000000"/>
                </a:solidFill>
              </a:rPr>
              <a:t>/portals/2/documents/</a:t>
            </a:r>
            <a:r>
              <a:rPr lang="en-US" sz="900" dirty="0" err="1">
                <a:solidFill>
                  <a:srgbClr val="000000"/>
                </a:solidFill>
              </a:rPr>
              <a:t>CRS_Outages.pdf</a:t>
            </a:r>
            <a:endParaRPr lang="en-US" sz="900" dirty="0">
              <a:solidFill>
                <a:srgbClr val="000000"/>
              </a:solidFill>
            </a:endParaRPr>
          </a:p>
        </p:txBody>
      </p:sp>
    </p:spTree>
    <p:extLst>
      <p:ext uri="{BB962C8B-B14F-4D97-AF65-F5344CB8AC3E}">
        <p14:creationId xmlns:p14="http://schemas.microsoft.com/office/powerpoint/2010/main" val="115633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E5FE4E-29BF-48D7-9175-8DB311131CE5}"/>
              </a:ext>
            </a:extLst>
          </p:cNvPr>
          <p:cNvSpPr>
            <a:spLocks noGrp="1"/>
          </p:cNvSpPr>
          <p:nvPr>
            <p:ph type="title"/>
          </p:nvPr>
        </p:nvSpPr>
        <p:spPr/>
        <p:txBody>
          <a:bodyPr/>
          <a:lstStyle/>
          <a:p>
            <a:r>
              <a:rPr lang="en-US" dirty="0"/>
              <a:t>Economic Impacts of Power Outages</a:t>
            </a:r>
          </a:p>
        </p:txBody>
      </p:sp>
      <p:pic>
        <p:nvPicPr>
          <p:cNvPr id="5" name="Picture 2" descr="https://www.ncdc.noaa.gov/monitoring-content/billions/images/2017-billion-dollar-disaster-map.png">
            <a:extLst>
              <a:ext uri="{FF2B5EF4-FFF2-40B4-BE49-F238E27FC236}">
                <a16:creationId xmlns:a16="http://schemas.microsoft.com/office/drawing/2014/main" id="{30EF671F-FC08-494A-BD45-92142DB852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291" y="1284556"/>
            <a:ext cx="8515418" cy="510925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a:extLst>
              <a:ext uri="{FF2B5EF4-FFF2-40B4-BE49-F238E27FC236}">
                <a16:creationId xmlns:a16="http://schemas.microsoft.com/office/drawing/2014/main" id="{619787E6-1D95-4189-B24C-25342D4FB6BC}"/>
              </a:ext>
            </a:extLst>
          </p:cNvPr>
          <p:cNvSpPr txBox="1"/>
          <p:nvPr/>
        </p:nvSpPr>
        <p:spPr>
          <a:xfrm>
            <a:off x="314291" y="6436386"/>
            <a:ext cx="8422546" cy="230832"/>
          </a:xfrm>
          <a:prstGeom prst="rect">
            <a:avLst/>
          </a:prstGeom>
          <a:noFill/>
        </p:spPr>
        <p:txBody>
          <a:bodyPr wrap="square" rtlCol="0">
            <a:spAutoFit/>
          </a:bodyPr>
          <a:lstStyle/>
          <a:p>
            <a:r>
              <a:rPr lang="en-US" sz="900" dirty="0"/>
              <a:t>Source. NOAA NCEI, </a:t>
            </a:r>
            <a:r>
              <a:rPr lang="en-US" sz="900" dirty="0">
                <a:hlinkClick r:id="rId3"/>
              </a:rPr>
              <a:t>https://www.climate.gov/news-features/blogs/beyond-data/2017-us-billion-dollar-weather-and-climate-disasters-historic-year</a:t>
            </a:r>
            <a:endParaRPr lang="en-US" sz="900" dirty="0"/>
          </a:p>
        </p:txBody>
      </p:sp>
    </p:spTree>
    <p:extLst>
      <p:ext uri="{BB962C8B-B14F-4D97-AF65-F5344CB8AC3E}">
        <p14:creationId xmlns:p14="http://schemas.microsoft.com/office/powerpoint/2010/main" val="2712050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6104" y="103762"/>
            <a:ext cx="7470344" cy="881973"/>
          </a:xfrm>
        </p:spPr>
        <p:txBody>
          <a:bodyPr/>
          <a:lstStyle/>
          <a:p>
            <a:r>
              <a:rPr lang="en-US" dirty="0"/>
              <a:t>Economic Impacts of Power Outages</a:t>
            </a:r>
          </a:p>
        </p:txBody>
      </p:sp>
      <p:sp>
        <p:nvSpPr>
          <p:cNvPr id="4" name="Content Placeholder 3"/>
          <p:cNvSpPr>
            <a:spLocks noGrp="1"/>
          </p:cNvSpPr>
          <p:nvPr>
            <p:ph sz="half" idx="1"/>
          </p:nvPr>
        </p:nvSpPr>
        <p:spPr>
          <a:xfrm>
            <a:off x="374650" y="3056342"/>
            <a:ext cx="8674101" cy="1424474"/>
          </a:xfrm>
        </p:spPr>
        <p:style>
          <a:lnRef idx="2">
            <a:schemeClr val="accent2"/>
          </a:lnRef>
          <a:fillRef idx="1">
            <a:schemeClr val="lt1"/>
          </a:fillRef>
          <a:effectRef idx="0">
            <a:schemeClr val="accent2"/>
          </a:effectRef>
          <a:fontRef idx="minor">
            <a:schemeClr val="dk1"/>
          </a:fontRef>
        </p:style>
        <p:txBody>
          <a:bodyPr>
            <a:normAutofit/>
          </a:bodyPr>
          <a:lstStyle/>
          <a:p>
            <a:pPr marL="0" indent="0" algn="ctr">
              <a:buNone/>
            </a:pPr>
            <a:r>
              <a:rPr lang="en-US" sz="2800" dirty="0">
                <a:solidFill>
                  <a:srgbClr val="000000"/>
                </a:solidFill>
              </a:rPr>
              <a:t>Cost estimates from storm-related outages to the Pakistani economy are estimated at $18 billion annually, 7% of their GDP.</a:t>
            </a:r>
          </a:p>
        </p:txBody>
      </p:sp>
      <p:sp>
        <p:nvSpPr>
          <p:cNvPr id="5" name="Rectangle 4"/>
          <p:cNvSpPr/>
          <p:nvPr/>
        </p:nvSpPr>
        <p:spPr>
          <a:xfrm>
            <a:off x="374650" y="1561549"/>
            <a:ext cx="8394700" cy="1631216"/>
          </a:xfrm>
          <a:prstGeom prst="rect">
            <a:avLst/>
          </a:prstGeom>
        </p:spPr>
        <p:txBody>
          <a:bodyPr wrap="square">
            <a:spAutoFit/>
          </a:bodyPr>
          <a:lstStyle/>
          <a:p>
            <a:endParaRPr lang="en-US" sz="2000" dirty="0">
              <a:solidFill>
                <a:srgbClr val="000000"/>
              </a:solidFill>
            </a:endParaRPr>
          </a:p>
          <a:p>
            <a:pPr marL="742950" lvl="1" indent="-342900">
              <a:buFont typeface="Arial"/>
              <a:buChar char="•"/>
            </a:pPr>
            <a:r>
              <a:rPr lang="en-US" sz="2000" b="1" dirty="0">
                <a:solidFill>
                  <a:srgbClr val="000000"/>
                </a:solidFill>
              </a:rPr>
              <a:t>Pakistan </a:t>
            </a:r>
            <a:r>
              <a:rPr lang="en-US" sz="2000" dirty="0">
                <a:solidFill>
                  <a:srgbClr val="000000"/>
                </a:solidFill>
              </a:rPr>
              <a:t>ranks 115</a:t>
            </a:r>
            <a:r>
              <a:rPr lang="en-US" sz="2000" baseline="30000" dirty="0">
                <a:solidFill>
                  <a:srgbClr val="000000"/>
                </a:solidFill>
              </a:rPr>
              <a:t>th</a:t>
            </a:r>
            <a:r>
              <a:rPr lang="en-US" sz="2000" dirty="0">
                <a:solidFill>
                  <a:srgbClr val="000000"/>
                </a:solidFill>
              </a:rPr>
              <a:t> out of 137 countries for grid reliability</a:t>
            </a:r>
          </a:p>
          <a:p>
            <a:pPr marL="742950" lvl="1" indent="-342900">
              <a:buFont typeface="Arial"/>
              <a:buChar char="•"/>
            </a:pPr>
            <a:endParaRPr lang="en-US" sz="2000" dirty="0">
              <a:solidFill>
                <a:srgbClr val="000000"/>
              </a:solidFill>
            </a:endParaRPr>
          </a:p>
          <a:p>
            <a:pPr marL="742950" lvl="1" indent="-342900">
              <a:buFont typeface="Arial"/>
              <a:buChar char="•"/>
            </a:pPr>
            <a:r>
              <a:rPr lang="en-US" sz="2000" b="1" dirty="0">
                <a:solidFill>
                  <a:srgbClr val="000000"/>
                </a:solidFill>
              </a:rPr>
              <a:t>50 million </a:t>
            </a:r>
            <a:r>
              <a:rPr lang="en-US" sz="2000" dirty="0">
                <a:solidFill>
                  <a:srgbClr val="000000"/>
                </a:solidFill>
              </a:rPr>
              <a:t>Pakistanis lack access to reliable electricity</a:t>
            </a:r>
          </a:p>
          <a:p>
            <a:pPr marL="742950" lvl="1" indent="-342900">
              <a:buFont typeface="Arial"/>
              <a:buChar char="•"/>
            </a:pPr>
            <a:endParaRPr lang="en-US" sz="2000" dirty="0">
              <a:solidFill>
                <a:srgbClr val="000000"/>
              </a:solidFill>
            </a:endParaRPr>
          </a:p>
        </p:txBody>
      </p:sp>
      <p:sp>
        <p:nvSpPr>
          <p:cNvPr id="8" name="Rectangle 7"/>
          <p:cNvSpPr/>
          <p:nvPr/>
        </p:nvSpPr>
        <p:spPr>
          <a:xfrm>
            <a:off x="3961624" y="6415684"/>
            <a:ext cx="4807726" cy="338554"/>
          </a:xfrm>
          <a:prstGeom prst="rect">
            <a:avLst/>
          </a:prstGeom>
        </p:spPr>
        <p:txBody>
          <a:bodyPr wrap="none">
            <a:spAutoFit/>
          </a:bodyPr>
          <a:lstStyle/>
          <a:p>
            <a:pPr marL="454025" lvl="1"/>
            <a:r>
              <a:rPr lang="en-US" sz="800" dirty="0">
                <a:solidFill>
                  <a:srgbClr val="000000"/>
                </a:solidFill>
              </a:rPr>
              <a:t>Source. Zhang, 2019, </a:t>
            </a:r>
            <a:r>
              <a:rPr lang="en-US" sz="800" dirty="0"/>
              <a:t>In the Dark: How Much Do Power Sector Distortions Cost South Asia</a:t>
            </a:r>
          </a:p>
          <a:p>
            <a:pPr marL="454025" lvl="1" indent="0">
              <a:buNone/>
            </a:pPr>
            <a:r>
              <a:rPr lang="en-US" sz="800" dirty="0">
                <a:solidFill>
                  <a:srgbClr val="000000"/>
                </a:solidFill>
              </a:rPr>
              <a:t>The World Bank</a:t>
            </a:r>
          </a:p>
        </p:txBody>
      </p:sp>
      <p:sp>
        <p:nvSpPr>
          <p:cNvPr id="2" name="TextBox 1">
            <a:extLst>
              <a:ext uri="{FF2B5EF4-FFF2-40B4-BE49-F238E27FC236}">
                <a16:creationId xmlns:a16="http://schemas.microsoft.com/office/drawing/2014/main" id="{35AF88C9-89BB-436E-88A5-61E5BC1DA68C}"/>
              </a:ext>
            </a:extLst>
          </p:cNvPr>
          <p:cNvSpPr txBox="1"/>
          <p:nvPr/>
        </p:nvSpPr>
        <p:spPr>
          <a:xfrm>
            <a:off x="478172" y="1233182"/>
            <a:ext cx="6082019" cy="382297"/>
          </a:xfrm>
          <a:prstGeom prst="rect">
            <a:avLst/>
          </a:prstGeom>
          <a:noFill/>
        </p:spPr>
        <p:txBody>
          <a:bodyPr wrap="square" rtlCol="0">
            <a:spAutoFit/>
          </a:bodyPr>
          <a:lstStyle/>
          <a:p>
            <a:r>
              <a:rPr lang="en-US" dirty="0"/>
              <a:t>Example: Pakistan</a:t>
            </a:r>
          </a:p>
        </p:txBody>
      </p:sp>
    </p:spTree>
    <p:extLst>
      <p:ext uri="{BB962C8B-B14F-4D97-AF65-F5344CB8AC3E}">
        <p14:creationId xmlns:p14="http://schemas.microsoft.com/office/powerpoint/2010/main" val="4131484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BCF0C1-A3B1-4CFC-AFEC-D1893208D907}"/>
              </a:ext>
            </a:extLst>
          </p:cNvPr>
          <p:cNvPicPr>
            <a:picLocks noChangeAspect="1"/>
          </p:cNvPicPr>
          <p:nvPr/>
        </p:nvPicPr>
        <p:blipFill>
          <a:blip r:embed="rId2"/>
          <a:stretch>
            <a:fillRect/>
          </a:stretch>
        </p:blipFill>
        <p:spPr>
          <a:xfrm>
            <a:off x="335280" y="2111388"/>
            <a:ext cx="8612373" cy="2635224"/>
          </a:xfrm>
          <a:prstGeom prst="rect">
            <a:avLst/>
          </a:prstGeom>
        </p:spPr>
      </p:pic>
      <p:sp>
        <p:nvSpPr>
          <p:cNvPr id="3" name="Title 2">
            <a:extLst>
              <a:ext uri="{FF2B5EF4-FFF2-40B4-BE49-F238E27FC236}">
                <a16:creationId xmlns:a16="http://schemas.microsoft.com/office/drawing/2014/main" id="{85CB5EBF-AB10-45DA-B6E3-7E9175B1083E}"/>
              </a:ext>
            </a:extLst>
          </p:cNvPr>
          <p:cNvSpPr>
            <a:spLocks noGrp="1"/>
          </p:cNvSpPr>
          <p:nvPr>
            <p:ph type="title"/>
          </p:nvPr>
        </p:nvSpPr>
        <p:spPr/>
        <p:txBody>
          <a:bodyPr/>
          <a:lstStyle/>
          <a:p>
            <a:r>
              <a:rPr lang="en-US" dirty="0"/>
              <a:t>Resilience Planning Process</a:t>
            </a:r>
          </a:p>
        </p:txBody>
      </p:sp>
      <p:sp>
        <p:nvSpPr>
          <p:cNvPr id="6" name="Oval 5">
            <a:extLst>
              <a:ext uri="{FF2B5EF4-FFF2-40B4-BE49-F238E27FC236}">
                <a16:creationId xmlns:a16="http://schemas.microsoft.com/office/drawing/2014/main" id="{20F88247-A123-4476-AB03-D6863AEC302B}"/>
              </a:ext>
            </a:extLst>
          </p:cNvPr>
          <p:cNvSpPr/>
          <p:nvPr/>
        </p:nvSpPr>
        <p:spPr>
          <a:xfrm>
            <a:off x="4279282" y="1721332"/>
            <a:ext cx="2272014" cy="2635225"/>
          </a:xfrm>
          <a:prstGeom prst="ellipse">
            <a:avLst/>
          </a:prstGeom>
          <a:noFill/>
          <a:ln w="127000">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30514698"/>
      </p:ext>
    </p:extLst>
  </p:cSld>
  <p:clrMapOvr>
    <a:masterClrMapping/>
  </p:clrMapOvr>
</p:sld>
</file>

<file path=ppt/theme/theme1.xml><?xml version="1.0" encoding="utf-8"?>
<a:theme xmlns:a="http://schemas.openxmlformats.org/drawingml/2006/main" name="USAID-NREL template">
  <a:themeElements>
    <a:clrScheme name="USAID">
      <a:dk1>
        <a:srgbClr val="000000"/>
      </a:dk1>
      <a:lt1>
        <a:srgbClr val="FFFFFF"/>
      </a:lt1>
      <a:dk2>
        <a:srgbClr val="002F6C"/>
      </a:dk2>
      <a:lt2>
        <a:srgbClr val="8C8985"/>
      </a:lt2>
      <a:accent1>
        <a:srgbClr val="002F6C"/>
      </a:accent1>
      <a:accent2>
        <a:srgbClr val="0067B9"/>
      </a:accent2>
      <a:accent3>
        <a:srgbClr val="A7C6ED"/>
      </a:accent3>
      <a:accent4>
        <a:srgbClr val="651D32"/>
      </a:accent4>
      <a:accent5>
        <a:srgbClr val="CFCDC9"/>
      </a:accent5>
      <a:accent6>
        <a:srgbClr val="0067B9"/>
      </a:accent6>
      <a:hlink>
        <a:srgbClr val="6C6463"/>
      </a:hlink>
      <a:folHlink>
        <a:srgbClr val="CFCDC9"/>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317A5DC6-C2F3-A144-B20D-C9D17B801AA2}" vid="{E7338EB7-9F14-884A-BB19-AA3E6D51816D}"/>
    </a:ext>
  </a:extLst>
</a:theme>
</file>

<file path=ppt/theme/theme2.xml><?xml version="1.0" encoding="utf-8"?>
<a:theme xmlns:a="http://schemas.openxmlformats.org/drawingml/2006/main" name="1_USAID-NREL template">
  <a:themeElements>
    <a:clrScheme name="USAID">
      <a:dk1>
        <a:srgbClr val="000000"/>
      </a:dk1>
      <a:lt1>
        <a:srgbClr val="FFFFFF"/>
      </a:lt1>
      <a:dk2>
        <a:srgbClr val="002F6C"/>
      </a:dk2>
      <a:lt2>
        <a:srgbClr val="8C8985"/>
      </a:lt2>
      <a:accent1>
        <a:srgbClr val="002F6C"/>
      </a:accent1>
      <a:accent2>
        <a:srgbClr val="0067B9"/>
      </a:accent2>
      <a:accent3>
        <a:srgbClr val="A7C6ED"/>
      </a:accent3>
      <a:accent4>
        <a:srgbClr val="651D32"/>
      </a:accent4>
      <a:accent5>
        <a:srgbClr val="CFCDC9"/>
      </a:accent5>
      <a:accent6>
        <a:srgbClr val="0067B9"/>
      </a:accent6>
      <a:hlink>
        <a:srgbClr val="6C6463"/>
      </a:hlink>
      <a:folHlink>
        <a:srgbClr val="CFCDC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317A5DC6-C2F3-A144-B20D-C9D17B801AA2}" vid="{E7338EB7-9F14-884A-BB19-AA3E6D51816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USAID-NREL template_v3</Template>
  <TotalTime>1844</TotalTime>
  <Words>1752</Words>
  <Application>Microsoft Office PowerPoint</Application>
  <PresentationFormat>On-screen Show (4:3)</PresentationFormat>
  <Paragraphs>179</Paragraphs>
  <Slides>24</Slides>
  <Notes>3</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24</vt:i4>
      </vt:variant>
    </vt:vector>
  </HeadingPairs>
  <TitlesOfParts>
    <vt:vector size="29" baseType="lpstr">
      <vt:lpstr>Arial</vt:lpstr>
      <vt:lpstr>Calibri</vt:lpstr>
      <vt:lpstr>Gill Sans MT</vt:lpstr>
      <vt:lpstr>USAID-NREL template</vt:lpstr>
      <vt:lpstr>1_USAID-NREL template</vt:lpstr>
      <vt:lpstr>      Power Sector Resilience Solutions</vt:lpstr>
      <vt:lpstr>Key Messages</vt:lpstr>
      <vt:lpstr>What Do We Mean by Resilience?</vt:lpstr>
      <vt:lpstr>Resilience Planning Process Review</vt:lpstr>
      <vt:lpstr>Power Sector Threats to Consider</vt:lpstr>
      <vt:lpstr>Economic Impacts of Power Outages</vt:lpstr>
      <vt:lpstr>Economic Impacts of Power Outages</vt:lpstr>
      <vt:lpstr>Economic Impacts of Power Outages</vt:lpstr>
      <vt:lpstr>Resilience Planning Process</vt:lpstr>
      <vt:lpstr>  Example Resilience Solutions</vt:lpstr>
      <vt:lpstr>Resilience Solution:  Spatial and Generation Diversification </vt:lpstr>
      <vt:lpstr>Resilience Solution:  Microgrids</vt:lpstr>
      <vt:lpstr>Resilience Solution:  Microgrids</vt:lpstr>
      <vt:lpstr>Resilience Solution:  Redundancy </vt:lpstr>
      <vt:lpstr>Resilience Solution:  Redundancy </vt:lpstr>
      <vt:lpstr>Resilience Solution:  Policy</vt:lpstr>
      <vt:lpstr>Resilience Planning Process</vt:lpstr>
      <vt:lpstr>Resilience Planning:  Options Evaluation by Priority Vulnerabilities</vt:lpstr>
      <vt:lpstr>Resilience Planning:  Options Evaluation by Cost and Complexity</vt:lpstr>
      <vt:lpstr>Resilience Planning:  Options Evaluation by Cost and Priority Systems</vt:lpstr>
      <vt:lpstr>Effective Resilience Planning:</vt:lpstr>
      <vt:lpstr>Early Actions for Resilience</vt:lpstr>
      <vt:lpstr>Key Takeaways</vt:lpstr>
      <vt:lpstr>Useful Links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 COVER OPTION TITLE GOES HERE</dc:title>
  <dc:creator>Marchese, Britton</dc:creator>
  <cp:lastModifiedBy>Elsworth, James</cp:lastModifiedBy>
  <cp:revision>108</cp:revision>
  <cp:lastPrinted>2017-12-01T06:31:43Z</cp:lastPrinted>
  <dcterms:created xsi:type="dcterms:W3CDTF">2018-01-10T16:08:28Z</dcterms:created>
  <dcterms:modified xsi:type="dcterms:W3CDTF">2019-06-12T15:46:33Z</dcterms:modified>
</cp:coreProperties>
</file>